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4" r:id="rId3"/>
    <p:sldId id="315" r:id="rId5"/>
    <p:sldId id="316" r:id="rId6"/>
    <p:sldId id="306" r:id="rId7"/>
    <p:sldId id="280" r:id="rId8"/>
    <p:sldId id="284" r:id="rId9"/>
    <p:sldId id="384" r:id="rId10"/>
    <p:sldId id="377" r:id="rId11"/>
    <p:sldId id="378" r:id="rId12"/>
    <p:sldId id="379" r:id="rId13"/>
    <p:sldId id="385" r:id="rId14"/>
    <p:sldId id="282" r:id="rId15"/>
    <p:sldId id="283" r:id="rId16"/>
    <p:sldId id="386" r:id="rId17"/>
    <p:sldId id="382" r:id="rId18"/>
    <p:sldId id="389" r:id="rId19"/>
    <p:sldId id="391" r:id="rId20"/>
    <p:sldId id="392" r:id="rId21"/>
    <p:sldId id="393" r:id="rId22"/>
    <p:sldId id="307" r:id="rId23"/>
    <p:sldId id="394" r:id="rId24"/>
    <p:sldId id="401" r:id="rId25"/>
    <p:sldId id="324" r:id="rId26"/>
  </p:sldIdLst>
  <p:sldSz cx="13681075" cy="7921625"/>
  <p:notesSz cx="6858000" cy="9144000"/>
  <p:defaultTextStyle>
    <a:defPPr>
      <a:defRPr lang="zh-CN"/>
    </a:defPPr>
    <a:lvl1pPr marL="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2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44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16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888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610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33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05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377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E74E09"/>
    <a:srgbClr val="E50112"/>
    <a:srgbClr val="FFB329"/>
    <a:srgbClr val="EF814F"/>
    <a:srgbClr val="EEEEEE"/>
    <a:srgbClr val="F0F0F0"/>
    <a:srgbClr val="ECA414"/>
    <a:srgbClr val="0172EF"/>
    <a:srgbClr val="445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354" y="-150"/>
      </p:cViewPr>
      <p:guideLst>
        <p:guide orient="horz" pos="2479"/>
        <p:guide pos="43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600EA-C80B-4463-BA7F-F7A5A4D4D6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8EDA8-AA38-4EC8-A4A2-C9E52DD3CC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722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3444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5166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6888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8610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70332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32054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937760" algn="l" defTabSz="12344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EBB3A-D6CC-4186-90DB-758CD0665105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EBB3A-D6CC-4186-90DB-758CD0665105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685800"/>
            <a:ext cx="59213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EBB3A-D6CC-4186-90DB-758CD0665105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919" y="1567944"/>
            <a:ext cx="12478314" cy="1030463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号微软雅黑字体。可以根据实际情况自行更改。在此输入你的正文内容，默认为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号微软雅黑字体。可以根据实际情况自行更改。在此输入你的正文内容，默认为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号微软雅黑字体。可以根据实际情况自行更改。在此输入你的正文内容，默认为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号微软雅黑字体。可以根据实际情况自行更改。在此输入你的正文内容，默认为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号微软雅黑字体。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0646"/>
            <a:ext cx="13681075" cy="54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430" y="-50887"/>
            <a:ext cx="1943993" cy="113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/>
          <p:nvPr userDrawn="1"/>
        </p:nvCxnSpPr>
        <p:spPr>
          <a:xfrm>
            <a:off x="2263363" y="720452"/>
            <a:ext cx="11417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2911228" y="246431"/>
            <a:ext cx="406366" cy="418246"/>
            <a:chOff x="10727649" y="-269653"/>
            <a:chExt cx="406366" cy="418246"/>
          </a:xfrm>
          <a:effectLst>
            <a:outerShdw blurRad="254000" dist="63500" dir="8100000" algn="t" rotWithShape="0">
              <a:prstClr val="black">
                <a:alpha val="2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10727649" y="-269653"/>
              <a:ext cx="406366" cy="41824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0736443" y="-260602"/>
              <a:ext cx="388778" cy="4001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787502" y="-208051"/>
              <a:ext cx="286661" cy="29504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1846" rIns="0" bIns="51846"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36681" y="228922"/>
            <a:ext cx="467042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在此输入你的标题</a:t>
            </a:r>
            <a:r>
              <a:rPr lang="en-US" altLang="zh-CN" dirty="0" smtClean="0"/>
              <a:t>Title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640344" y="1017586"/>
            <a:ext cx="12177131" cy="402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400" b="1" kern="1200" dirty="0" smtClean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17220" indent="0" algn="l">
              <a:buNone/>
              <a:defRPr sz="2000" b="1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 smtClean="0"/>
              <a:t>此文本框为标题，默认为</a:t>
            </a:r>
            <a:r>
              <a:rPr lang="en-US" altLang="zh-CN" dirty="0" smtClean="0"/>
              <a:t>24</a:t>
            </a:r>
            <a:r>
              <a:rPr lang="zh-CN" altLang="en-US" dirty="0" smtClean="0"/>
              <a:t>号微软雅黑字符，可以根据实际需要自行更改。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3681075" cy="7921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0646"/>
            <a:ext cx="13681075" cy="54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 userDrawn="1"/>
        </p:nvCxnSpPr>
        <p:spPr>
          <a:xfrm>
            <a:off x="2263363" y="720452"/>
            <a:ext cx="11417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430" y="-50887"/>
            <a:ext cx="1943993" cy="113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0646"/>
            <a:ext cx="13681075" cy="54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430" y="-50887"/>
            <a:ext cx="1943993" cy="113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ctr" defTabSz="12344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2915" indent="-462915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03300" indent="-386080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430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7749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9471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1193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291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463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16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610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33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377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3"/>
          <a:stretch>
            <a:fillRect/>
          </a:stretch>
        </p:blipFill>
        <p:spPr bwMode="auto">
          <a:xfrm>
            <a:off x="0" y="373"/>
            <a:ext cx="13681075" cy="79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6" b="7127"/>
          <a:stretch>
            <a:fillRect/>
          </a:stretch>
        </p:blipFill>
        <p:spPr bwMode="auto">
          <a:xfrm>
            <a:off x="5334962" y="-1"/>
            <a:ext cx="8346113" cy="792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49" y="936476"/>
            <a:ext cx="3486514" cy="20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48797" y="3360580"/>
            <a:ext cx="6771202" cy="1949092"/>
            <a:chOff x="1252594" y="3163848"/>
            <a:chExt cx="6771202" cy="1949092"/>
          </a:xfrm>
        </p:grpSpPr>
        <p:sp>
          <p:nvSpPr>
            <p:cNvPr id="52" name="TextBox 51"/>
            <p:cNvSpPr txBox="1"/>
            <p:nvPr/>
          </p:nvSpPr>
          <p:spPr>
            <a:xfrm>
              <a:off x="1252594" y="3445621"/>
              <a:ext cx="6771202" cy="972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5400" b="1" smtClean="0">
                  <a:solidFill>
                    <a:srgbClr val="0033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3D</a:t>
              </a:r>
              <a:r>
                <a:rPr lang="zh-CN" altLang="en-US" sz="5400" b="1" smtClean="0">
                  <a:solidFill>
                    <a:srgbClr val="0033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交互设计</a:t>
              </a:r>
              <a:r>
                <a:rPr lang="en-US" altLang="zh-CN" sz="5400" b="1" smtClean="0">
                  <a:solidFill>
                    <a:srgbClr val="0033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5400" b="1" smtClean="0">
                  <a:solidFill>
                    <a:srgbClr val="0033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第三节</a:t>
              </a:r>
              <a:endParaRPr lang="zh-CN" altLang="en-US" sz="5400" b="1" dirty="0" smtClean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4774" y="3163848"/>
              <a:ext cx="4470920" cy="3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800" dirty="0">
                  <a:solidFill>
                    <a:srgbClr val="0033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深圳国泰安教育技术股份有限公司</a:t>
              </a:r>
              <a:endPara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flipV="1">
              <a:off x="1865142" y="4563165"/>
              <a:ext cx="2338478" cy="45719"/>
            </a:xfrm>
            <a:prstGeom prst="rect">
              <a:avLst/>
            </a:prstGeom>
            <a:solidFill>
              <a:srgbClr val="E74E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5" name="矩形 54"/>
            <p:cNvSpPr/>
            <p:nvPr/>
          </p:nvSpPr>
          <p:spPr>
            <a:xfrm flipV="1">
              <a:off x="3697625" y="4563165"/>
              <a:ext cx="2338478" cy="45719"/>
            </a:xfrm>
            <a:prstGeom prst="rect">
              <a:avLst/>
            </a:prstGeom>
            <a:solidFill>
              <a:srgbClr val="FFB3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6" name="矩形 55"/>
            <p:cNvSpPr/>
            <p:nvPr/>
          </p:nvSpPr>
          <p:spPr>
            <a:xfrm flipV="1">
              <a:off x="5505267" y="4563165"/>
              <a:ext cx="2338478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6192047" y="4752940"/>
              <a:ext cx="1629585" cy="360000"/>
            </a:xfrm>
            <a:prstGeom prst="rect">
              <a:avLst/>
            </a:prstGeom>
            <a:solidFill>
              <a:srgbClr val="EF8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余谦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459449" y="2496883"/>
            <a:ext cx="1984314" cy="2042587"/>
            <a:chOff x="1463339" y="1072758"/>
            <a:chExt cx="1546058" cy="1546058"/>
          </a:xfrm>
          <a:effectLst>
            <a:outerShdw blurRad="330200" dist="215900" dir="6900000" sx="91000" sy="91000" algn="t" rotWithShape="0">
              <a:prstClr val="black">
                <a:alpha val="49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00698" y="2745218"/>
            <a:ext cx="1501809" cy="1545911"/>
            <a:chOff x="4207298" y="1512123"/>
            <a:chExt cx="1003762" cy="1003758"/>
          </a:xfrm>
        </p:grpSpPr>
        <p:sp>
          <p:nvSpPr>
            <p:cNvPr id="8" name="椭圆 7"/>
            <p:cNvSpPr/>
            <p:nvPr/>
          </p:nvSpPr>
          <p:spPr>
            <a:xfrm>
              <a:off x="4207298" y="1512123"/>
              <a:ext cx="1003762" cy="1003758"/>
            </a:xfrm>
            <a:prstGeom prst="ellipse">
              <a:avLst/>
            </a:prstGeom>
            <a:solidFill>
              <a:srgbClr val="FFB329">
                <a:alpha val="99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32345" y="1857072"/>
              <a:ext cx="806284" cy="31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技巧层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59393" y="2533397"/>
            <a:ext cx="1984315" cy="2042587"/>
            <a:chOff x="1463339" y="1072758"/>
            <a:chExt cx="1546058" cy="1546058"/>
          </a:xfrm>
          <a:effectLst>
            <a:outerShdw blurRad="330200" dist="215900" dir="6900000" sx="91000" sy="91000" algn="t" rotWithShape="0">
              <a:prstClr val="black">
                <a:alpha val="49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00648" y="2781732"/>
            <a:ext cx="1501810" cy="1545911"/>
            <a:chOff x="3089228" y="3088680"/>
            <a:chExt cx="1003763" cy="1003758"/>
          </a:xfrm>
          <a:solidFill>
            <a:srgbClr val="217BFF"/>
          </a:solidFill>
          <a:effectLst/>
        </p:grpSpPr>
        <p:sp>
          <p:nvSpPr>
            <p:cNvPr id="14" name="椭圆 13"/>
            <p:cNvSpPr/>
            <p:nvPr/>
          </p:nvSpPr>
          <p:spPr>
            <a:xfrm>
              <a:off x="3089228" y="3088680"/>
              <a:ext cx="1003763" cy="1003758"/>
            </a:xfrm>
            <a:prstGeom prst="ellipse">
              <a:avLst/>
            </a:prstGeom>
            <a:solidFill>
              <a:srgbClr val="E74E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91937" y="3413164"/>
              <a:ext cx="798748" cy="31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思维层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30"/>
          <p:cNvSpPr>
            <a:spLocks noChangeArrowheads="1"/>
          </p:cNvSpPr>
          <p:nvPr/>
        </p:nvSpPr>
        <p:spPr bwMode="auto">
          <a:xfrm>
            <a:off x="2531584" y="1844258"/>
            <a:ext cx="8618958" cy="511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5537" tIns="77769" rIns="155537" bIns="77769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如何做好界面主题化设计</a:t>
            </a:r>
            <a:endParaRPr lang="zh-CN" altLang="en-US" sz="1800" b="1" dirty="0">
              <a:solidFill>
                <a:srgbClr val="E74E0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丁字箭头 24"/>
          <p:cNvSpPr/>
          <p:nvPr/>
        </p:nvSpPr>
        <p:spPr>
          <a:xfrm flipV="1">
            <a:off x="2140434" y="1397545"/>
            <a:ext cx="9401259" cy="411960"/>
          </a:xfrm>
          <a:prstGeom prst="leftRightUpArrow">
            <a:avLst/>
          </a:prstGeom>
          <a:solidFill>
            <a:srgbClr val="EF81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332023" y="4811827"/>
            <a:ext cx="1788666" cy="715062"/>
            <a:chOff x="873900" y="1541325"/>
            <a:chExt cx="1166203" cy="464289"/>
          </a:xfrm>
        </p:grpSpPr>
        <p:sp>
          <p:nvSpPr>
            <p:cNvPr id="41" name="TextBox 40"/>
            <p:cNvSpPr txBox="1"/>
            <p:nvPr/>
          </p:nvSpPr>
          <p:spPr>
            <a:xfrm>
              <a:off x="873900" y="1767302"/>
              <a:ext cx="1166203" cy="23831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what+who+how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47384" y="1541325"/>
              <a:ext cx="1008112" cy="267174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3W</a:t>
              </a: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原则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581004" y="4811827"/>
            <a:ext cx="1788666" cy="636322"/>
            <a:chOff x="873900" y="1541325"/>
            <a:chExt cx="1166203" cy="413163"/>
          </a:xfrm>
        </p:grpSpPr>
        <p:sp>
          <p:nvSpPr>
            <p:cNvPr id="46" name="TextBox 45"/>
            <p:cNvSpPr txBox="1"/>
            <p:nvPr/>
          </p:nvSpPr>
          <p:spPr>
            <a:xfrm>
              <a:off x="873900" y="1767302"/>
              <a:ext cx="1166203" cy="18718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形、色、质、字、效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7384" y="1541325"/>
              <a:ext cx="1008112" cy="267174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视觉技巧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sp>
        <p:nvSpPr>
          <p:cNvPr id="3" name="加号 2"/>
          <p:cNvSpPr/>
          <p:nvPr/>
        </p:nvSpPr>
        <p:spPr>
          <a:xfrm>
            <a:off x="6444615" y="3276600"/>
            <a:ext cx="792480" cy="791845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0108936" y="216396"/>
            <a:ext cx="3341848" cy="494665"/>
            <a:chOff x="11638016" y="216396"/>
            <a:chExt cx="3341848" cy="494665"/>
          </a:xfrm>
        </p:grpSpPr>
        <p:sp>
          <p:nvSpPr>
            <p:cNvPr id="27" name="TextBox 36"/>
            <p:cNvSpPr txBox="1"/>
            <p:nvPr/>
          </p:nvSpPr>
          <p:spPr>
            <a:xfrm>
              <a:off x="12030289" y="216396"/>
              <a:ext cx="294957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</a:t>
              </a:r>
              <a:r>
                <a:rPr lang="zh-CN" altLang="en-US" dirty="0" smtClean="0">
                  <a:solidFill>
                    <a:srgbClr val="D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环境、界面、互动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29" name="椭圆 28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ldLvl="0" animBg="1"/>
      <p:bldP spid="3" grpId="0" animBg="1"/>
      <p:bldP spid="3" grpId="1" animBg="1"/>
      <p:bldP spid="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144675" y="3251830"/>
            <a:ext cx="9141984" cy="2501954"/>
            <a:chOff x="1433434" y="2234991"/>
            <a:chExt cx="6110214" cy="1624515"/>
          </a:xfrm>
        </p:grpSpPr>
        <p:grpSp>
          <p:nvGrpSpPr>
            <p:cNvPr id="2" name="组合 1"/>
            <p:cNvGrpSpPr/>
            <p:nvPr/>
          </p:nvGrpSpPr>
          <p:grpSpPr>
            <a:xfrm>
              <a:off x="1433434" y="2234991"/>
              <a:ext cx="2319188" cy="1024878"/>
              <a:chOff x="1433434" y="2234991"/>
              <a:chExt cx="2319188" cy="1024878"/>
            </a:xfrm>
          </p:grpSpPr>
          <p:sp>
            <p:nvSpPr>
              <p:cNvPr id="43012" name="Freeform 6"/>
              <p:cNvSpPr/>
              <p:nvPr/>
            </p:nvSpPr>
            <p:spPr bwMode="auto">
              <a:xfrm>
                <a:off x="1433434" y="2234991"/>
                <a:ext cx="2319188" cy="1024878"/>
              </a:xfrm>
              <a:custGeom>
                <a:avLst/>
                <a:gdLst>
                  <a:gd name="T0" fmla="*/ 3006725 w 951"/>
                  <a:gd name="T1" fmla="*/ 752143 h 431"/>
                  <a:gd name="T2" fmla="*/ 2393366 w 951"/>
                  <a:gd name="T3" fmla="*/ 1362075 h 431"/>
                  <a:gd name="T4" fmla="*/ 610198 w 951"/>
                  <a:gd name="T5" fmla="*/ 1358915 h 431"/>
                  <a:gd name="T6" fmla="*/ 0 w 951"/>
                  <a:gd name="T7" fmla="*/ 748983 h 431"/>
                  <a:gd name="T8" fmla="*/ 3006725 w 951"/>
                  <a:gd name="T9" fmla="*/ 752143 h 4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1"/>
                  <a:gd name="T16" fmla="*/ 0 h 431"/>
                  <a:gd name="T17" fmla="*/ 951 w 951"/>
                  <a:gd name="T18" fmla="*/ 431 h 4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1" h="431">
                    <a:moveTo>
                      <a:pt x="951" y="238"/>
                    </a:moveTo>
                    <a:cubicBezTo>
                      <a:pt x="757" y="431"/>
                      <a:pt x="757" y="431"/>
                      <a:pt x="757" y="431"/>
                    </a:cubicBezTo>
                    <a:cubicBezTo>
                      <a:pt x="593" y="299"/>
                      <a:pt x="358" y="299"/>
                      <a:pt x="193" y="430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272" y="0"/>
                      <a:pt x="679" y="1"/>
                      <a:pt x="951" y="238"/>
                    </a:cubicBezTo>
                    <a:close/>
                  </a:path>
                </a:pathLst>
              </a:custGeom>
              <a:solidFill>
                <a:srgbClr val="E74E09"/>
              </a:solidFill>
              <a:effectLst>
                <a:outerShdw blurRad="177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29" name="TextBox 26"/>
              <p:cNvSpPr txBox="1">
                <a:spLocks noChangeArrowheads="1"/>
              </p:cNvSpPr>
              <p:nvPr/>
            </p:nvSpPr>
            <p:spPr bwMode="auto">
              <a:xfrm>
                <a:off x="2235160" y="2525415"/>
                <a:ext cx="733387" cy="4440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Arial Unicode MS" panose="020B0604020202020204" charset="-122"/>
                    <a:ea typeface="Arial Unicode MS" panose="020B0604020202020204" charset="-122"/>
                  </a:rPr>
                  <a:t>视觉</a:t>
                </a:r>
                <a:endParaRPr lang="zh-CN" altLang="en-US" sz="36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224460" y="2234991"/>
              <a:ext cx="2319188" cy="1024878"/>
              <a:chOff x="5224460" y="2234991"/>
              <a:chExt cx="2319188" cy="1024878"/>
            </a:xfrm>
          </p:grpSpPr>
          <p:sp>
            <p:nvSpPr>
              <p:cNvPr id="37" name="Freeform 6"/>
              <p:cNvSpPr/>
              <p:nvPr/>
            </p:nvSpPr>
            <p:spPr bwMode="auto">
              <a:xfrm>
                <a:off x="5224460" y="2234991"/>
                <a:ext cx="2319188" cy="1024878"/>
              </a:xfrm>
              <a:custGeom>
                <a:avLst/>
                <a:gdLst>
                  <a:gd name="T0" fmla="*/ 3006725 w 951"/>
                  <a:gd name="T1" fmla="*/ 752143 h 431"/>
                  <a:gd name="T2" fmla="*/ 2393366 w 951"/>
                  <a:gd name="T3" fmla="*/ 1362075 h 431"/>
                  <a:gd name="T4" fmla="*/ 610198 w 951"/>
                  <a:gd name="T5" fmla="*/ 1358915 h 431"/>
                  <a:gd name="T6" fmla="*/ 0 w 951"/>
                  <a:gd name="T7" fmla="*/ 748983 h 431"/>
                  <a:gd name="T8" fmla="*/ 3006725 w 951"/>
                  <a:gd name="T9" fmla="*/ 752143 h 4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1"/>
                  <a:gd name="T16" fmla="*/ 0 h 431"/>
                  <a:gd name="T17" fmla="*/ 951 w 951"/>
                  <a:gd name="T18" fmla="*/ 431 h 4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1" h="431">
                    <a:moveTo>
                      <a:pt x="951" y="238"/>
                    </a:moveTo>
                    <a:cubicBezTo>
                      <a:pt x="757" y="431"/>
                      <a:pt x="757" y="431"/>
                      <a:pt x="757" y="431"/>
                    </a:cubicBezTo>
                    <a:cubicBezTo>
                      <a:pt x="593" y="299"/>
                      <a:pt x="358" y="299"/>
                      <a:pt x="193" y="430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272" y="0"/>
                      <a:pt x="679" y="1"/>
                      <a:pt x="951" y="238"/>
                    </a:cubicBezTo>
                    <a:close/>
                  </a:path>
                </a:pathLst>
              </a:custGeom>
              <a:solidFill>
                <a:srgbClr val="E74E09"/>
              </a:solidFill>
              <a:effectLst>
                <a:outerShdw blurRad="177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30" name="TextBox 34"/>
              <p:cNvSpPr txBox="1">
                <a:spLocks noChangeArrowheads="1"/>
              </p:cNvSpPr>
              <p:nvPr/>
            </p:nvSpPr>
            <p:spPr bwMode="auto">
              <a:xfrm>
                <a:off x="6011562" y="2473441"/>
                <a:ext cx="733387" cy="4440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Arial Unicode MS" panose="020B0604020202020204" charset="-122"/>
                    <a:ea typeface="Arial Unicode MS" panose="020B0604020202020204" charset="-122"/>
                  </a:rPr>
                  <a:t>触觉</a:t>
                </a:r>
                <a:endParaRPr lang="zh-CN" altLang="en-US" sz="36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3326498" y="2834627"/>
              <a:ext cx="2319188" cy="1024879"/>
              <a:chOff x="3326498" y="2834627"/>
              <a:chExt cx="2319188" cy="1024879"/>
            </a:xfrm>
          </p:grpSpPr>
          <p:sp>
            <p:nvSpPr>
              <p:cNvPr id="36" name="Freeform 6"/>
              <p:cNvSpPr/>
              <p:nvPr/>
            </p:nvSpPr>
            <p:spPr bwMode="auto">
              <a:xfrm flipV="1">
                <a:off x="3326498" y="2834627"/>
                <a:ext cx="2319188" cy="1024879"/>
              </a:xfrm>
              <a:custGeom>
                <a:avLst/>
                <a:gdLst>
                  <a:gd name="T0" fmla="*/ 3006725 w 951"/>
                  <a:gd name="T1" fmla="*/ 752143 h 431"/>
                  <a:gd name="T2" fmla="*/ 2393366 w 951"/>
                  <a:gd name="T3" fmla="*/ 1362075 h 431"/>
                  <a:gd name="T4" fmla="*/ 610198 w 951"/>
                  <a:gd name="T5" fmla="*/ 1358915 h 431"/>
                  <a:gd name="T6" fmla="*/ 0 w 951"/>
                  <a:gd name="T7" fmla="*/ 748983 h 431"/>
                  <a:gd name="T8" fmla="*/ 3006725 w 951"/>
                  <a:gd name="T9" fmla="*/ 752143 h 4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1"/>
                  <a:gd name="T16" fmla="*/ 0 h 431"/>
                  <a:gd name="T17" fmla="*/ 951 w 951"/>
                  <a:gd name="T18" fmla="*/ 431 h 4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1" h="431">
                    <a:moveTo>
                      <a:pt x="951" y="238"/>
                    </a:moveTo>
                    <a:cubicBezTo>
                      <a:pt x="757" y="431"/>
                      <a:pt x="757" y="431"/>
                      <a:pt x="757" y="431"/>
                    </a:cubicBezTo>
                    <a:cubicBezTo>
                      <a:pt x="593" y="299"/>
                      <a:pt x="358" y="299"/>
                      <a:pt x="193" y="430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272" y="0"/>
                      <a:pt x="679" y="1"/>
                      <a:pt x="951" y="238"/>
                    </a:cubicBezTo>
                    <a:close/>
                  </a:path>
                </a:pathLst>
              </a:custGeom>
              <a:solidFill>
                <a:srgbClr val="FFB329"/>
              </a:solidFill>
              <a:effectLst>
                <a:outerShdw blurRad="177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31" name="TextBox 35"/>
              <p:cNvSpPr txBox="1">
                <a:spLocks noChangeArrowheads="1"/>
              </p:cNvSpPr>
              <p:nvPr/>
            </p:nvSpPr>
            <p:spPr bwMode="auto">
              <a:xfrm>
                <a:off x="4135791" y="3125022"/>
                <a:ext cx="733387" cy="4440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Arial Unicode MS" panose="020B0604020202020204" charset="-122"/>
                    <a:ea typeface="Arial Unicode MS" panose="020B0604020202020204" charset="-122"/>
                  </a:rPr>
                  <a:t>听觉</a:t>
                </a:r>
                <a:endParaRPr lang="zh-CN" altLang="en-US" sz="36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2631352" y="2443830"/>
            <a:ext cx="2494914" cy="912648"/>
            <a:chOff x="659228" y="1763145"/>
            <a:chExt cx="1626674" cy="592581"/>
          </a:xfrm>
        </p:grpSpPr>
        <p:sp>
          <p:nvSpPr>
            <p:cNvPr id="42" name="TextBox 41"/>
            <p:cNvSpPr txBox="1"/>
            <p:nvPr/>
          </p:nvSpPr>
          <p:spPr>
            <a:xfrm>
              <a:off x="873900" y="1767302"/>
              <a:ext cx="1166203" cy="18718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59228" y="1763145"/>
              <a:ext cx="1626674" cy="592581"/>
              <a:chOff x="659228" y="1763145"/>
              <a:chExt cx="1626674" cy="592581"/>
            </a:xfrm>
          </p:grpSpPr>
          <p:cxnSp>
            <p:nvCxnSpPr>
              <p:cNvPr id="44" name="直接连接符 43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659228" y="1763145"/>
                <a:ext cx="1626674" cy="267173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界面、场景、动画等</a:t>
                </a:r>
                <a:endPara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 rot="0">
            <a:off x="8575040" y="2384426"/>
            <a:ext cx="2028825" cy="925829"/>
            <a:chOff x="820283" y="1754513"/>
            <a:chExt cx="1322759" cy="601213"/>
          </a:xfrm>
        </p:grpSpPr>
        <p:cxnSp>
          <p:nvCxnSpPr>
            <p:cNvPr id="49" name="直接连接符 48"/>
            <p:cNvCxnSpPr/>
            <p:nvPr/>
          </p:nvCxnSpPr>
          <p:spPr>
            <a:xfrm flipV="1">
              <a:off x="1481601" y="2139702"/>
              <a:ext cx="0" cy="2160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820283" y="1754513"/>
              <a:ext cx="1322759" cy="267206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错误震动提示等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rot="0">
            <a:off x="5582920" y="2795905"/>
            <a:ext cx="2306954" cy="1381125"/>
            <a:chOff x="729197" y="1458880"/>
            <a:chExt cx="1504125" cy="896846"/>
          </a:xfrm>
        </p:grpSpPr>
        <p:cxnSp>
          <p:nvCxnSpPr>
            <p:cNvPr id="68" name="直接连接符 67"/>
            <p:cNvCxnSpPr/>
            <p:nvPr/>
          </p:nvCxnSpPr>
          <p:spPr>
            <a:xfrm flipV="1">
              <a:off x="1481601" y="2139702"/>
              <a:ext cx="0" cy="2160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729197" y="1458880"/>
              <a:ext cx="1504125" cy="534397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对话、旁白、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环境音效、交互音效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sp>
        <p:nvSpPr>
          <p:cNvPr id="71" name="矩形 30"/>
          <p:cNvSpPr>
            <a:spLocks noChangeArrowheads="1"/>
          </p:cNvSpPr>
          <p:nvPr/>
        </p:nvSpPr>
        <p:spPr bwMode="auto">
          <a:xfrm>
            <a:off x="2372045" y="6382816"/>
            <a:ext cx="8618958" cy="714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5537" tIns="77769" rIns="155537" bIns="77769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丁字箭头 71"/>
          <p:cNvSpPr/>
          <p:nvPr/>
        </p:nvSpPr>
        <p:spPr>
          <a:xfrm flipV="1">
            <a:off x="1980895" y="5970859"/>
            <a:ext cx="9401259" cy="411960"/>
          </a:xfrm>
          <a:prstGeom prst="leftRightUpArrow">
            <a:avLst/>
          </a:prstGeom>
          <a:solidFill>
            <a:srgbClr val="EF81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/>
          </a:p>
        </p:txBody>
      </p:sp>
      <p:sp>
        <p:nvSpPr>
          <p:cNvPr id="21" name="Rounded Rectangle 43"/>
          <p:cNvSpPr/>
          <p:nvPr/>
        </p:nvSpPr>
        <p:spPr>
          <a:xfrm>
            <a:off x="850900" y="1371600"/>
            <a:ext cx="1515110" cy="300990"/>
          </a:xfrm>
          <a:prstGeom prst="roundRect">
            <a:avLst>
              <a:gd name="adj" fmla="val 46832"/>
            </a:avLst>
          </a:prstGeom>
          <a:solidFill>
            <a:srgbClr val="E74E09"/>
          </a:solidFill>
          <a:ln>
            <a:noFill/>
          </a:ln>
          <a:effectLst>
            <a:outerShdw blurRad="762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22" name="TextBox 52"/>
          <p:cNvSpPr txBox="1"/>
          <p:nvPr/>
        </p:nvSpPr>
        <p:spPr>
          <a:xfrm>
            <a:off x="1136115" y="1371653"/>
            <a:ext cx="944880" cy="335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互动反馈</a:t>
            </a:r>
            <a:endParaRPr lang="zh-CN" altLang="id-ID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0108936" y="216396"/>
            <a:ext cx="3341848" cy="494665"/>
            <a:chOff x="11638016" y="216396"/>
            <a:chExt cx="3341848" cy="494665"/>
          </a:xfrm>
        </p:grpSpPr>
        <p:sp>
          <p:nvSpPr>
            <p:cNvPr id="27" name="TextBox 36"/>
            <p:cNvSpPr txBox="1"/>
            <p:nvPr/>
          </p:nvSpPr>
          <p:spPr>
            <a:xfrm>
              <a:off x="12030289" y="216396"/>
              <a:ext cx="294957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</a:t>
              </a:r>
              <a:r>
                <a:rPr lang="zh-CN" altLang="en-US" dirty="0" smtClean="0">
                  <a:solidFill>
                    <a:srgbClr val="D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环境、界面、互动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29" name="椭圆 28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757671" y="2905691"/>
            <a:ext cx="881918" cy="907816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7864894" y="3016065"/>
            <a:ext cx="667472" cy="687070"/>
          </a:xfrm>
          <a:prstGeom prst="ellipse">
            <a:avLst/>
          </a:prstGeom>
          <a:solidFill>
            <a:srgbClr val="E74E09"/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740961" y="4129827"/>
            <a:ext cx="881918" cy="907816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7848184" y="4240201"/>
            <a:ext cx="667472" cy="687070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950960" y="3110865"/>
            <a:ext cx="2847975" cy="41148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本公司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3D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产品界面规范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0960" y="4360545"/>
            <a:ext cx="2497455" cy="41148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鼠标与键盘交互事件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54515" y="3008693"/>
            <a:ext cx="739069" cy="616595"/>
          </a:xfrm>
          <a:prstGeom prst="rect">
            <a:avLst/>
          </a:prstGeom>
          <a:noFill/>
        </p:spPr>
        <p:txBody>
          <a:bodyPr wrap="square" lIns="138192" tIns="69096" rIns="138192" bIns="69096" rtlCol="0">
            <a:spAutoFit/>
          </a:bodyPr>
          <a:lstStyle>
            <a:defPPr>
              <a:defRPr lang="zh-CN"/>
            </a:defPPr>
            <a:lvl1pPr>
              <a:defRPr sz="3100" b="1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41145" y="4257766"/>
            <a:ext cx="774694" cy="616595"/>
          </a:xfrm>
          <a:prstGeom prst="rect">
            <a:avLst/>
          </a:prstGeom>
          <a:noFill/>
        </p:spPr>
        <p:txBody>
          <a:bodyPr wrap="square" lIns="138192" tIns="69096" rIns="138192" bIns="69096" rtlCol="0">
            <a:spAutoFit/>
          </a:bodyPr>
          <a:lstStyle>
            <a:defPPr>
              <a:defRPr lang="zh-CN"/>
            </a:defPPr>
            <a:lvl1pPr>
              <a:defRPr sz="3100" b="1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73793" y="2238711"/>
            <a:ext cx="6846367" cy="4282567"/>
            <a:chOff x="857224" y="1876434"/>
            <a:chExt cx="3519051" cy="2124076"/>
          </a:xfrm>
        </p:grpSpPr>
        <p:grpSp>
          <p:nvGrpSpPr>
            <p:cNvPr id="98" name="Group 7"/>
            <p:cNvGrpSpPr/>
            <p:nvPr/>
          </p:nvGrpSpPr>
          <p:grpSpPr>
            <a:xfrm>
              <a:off x="857224" y="1876434"/>
              <a:ext cx="3519051" cy="2124076"/>
              <a:chOff x="4901105" y="2090748"/>
              <a:chExt cx="3519051" cy="2124076"/>
            </a:xfrm>
          </p:grpSpPr>
          <p:pic>
            <p:nvPicPr>
              <p:cNvPr id="100" name="Picture 53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4901105" y="2090748"/>
                <a:ext cx="3519051" cy="21240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1" name="Rectangle 9"/>
              <p:cNvSpPr/>
              <p:nvPr/>
            </p:nvSpPr>
            <p:spPr>
              <a:xfrm>
                <a:off x="5330923" y="2195514"/>
                <a:ext cx="2675358" cy="1674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63" r="811" b="6467"/>
            <a:stretch>
              <a:fillRect/>
            </a:stretch>
          </p:blipFill>
          <p:spPr>
            <a:xfrm>
              <a:off x="1287042" y="1981200"/>
              <a:ext cx="2675358" cy="1713148"/>
            </a:xfrm>
            <a:custGeom>
              <a:avLst/>
              <a:gdLst>
                <a:gd name="connsiteX0" fmla="*/ 0 w 6715140"/>
                <a:gd name="connsiteY0" fmla="*/ 0 h 3214710"/>
                <a:gd name="connsiteX1" fmla="*/ 6715140 w 6715140"/>
                <a:gd name="connsiteY1" fmla="*/ 0 h 3214710"/>
                <a:gd name="connsiteX2" fmla="*/ 6715140 w 6715140"/>
                <a:gd name="connsiteY2" fmla="*/ 3214710 h 3214710"/>
                <a:gd name="connsiteX3" fmla="*/ 0 w 6715140"/>
                <a:gd name="connsiteY3" fmla="*/ 3214710 h 321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40" h="3214710">
                  <a:moveTo>
                    <a:pt x="0" y="0"/>
                  </a:moveTo>
                  <a:lnTo>
                    <a:pt x="6715140" y="0"/>
                  </a:lnTo>
                  <a:lnTo>
                    <a:pt x="6715140" y="3214710"/>
                  </a:lnTo>
                  <a:lnTo>
                    <a:pt x="0" y="3214710"/>
                  </a:lnTo>
                  <a:close/>
                </a:path>
              </a:pathLst>
            </a:custGeom>
          </p:spPr>
        </p:pic>
      </p:grp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46852928" y="12268741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endParaRPr lang="zh-CN" altLang="zh-CN"/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53840725" y="12268741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</a:t>
            </a:r>
            <a:endParaRPr lang="zh-CN" altLang="zh-CN"/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60840402" y="12268741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</a:t>
            </a:r>
            <a:endParaRPr lang="zh-CN" altLang="zh-CN"/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67828199" y="12268741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</a:t>
            </a:r>
            <a:endParaRPr lang="zh-CN" altLang="zh-CN"/>
          </a:p>
        </p:txBody>
      </p:sp>
      <p:sp>
        <p:nvSpPr>
          <p:cNvPr id="46" name="Rectangle 23"/>
          <p:cNvSpPr>
            <a:spLocks noChangeArrowheads="1"/>
          </p:cNvSpPr>
          <p:nvPr/>
        </p:nvSpPr>
        <p:spPr bwMode="auto">
          <a:xfrm>
            <a:off x="74818374" y="12268741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</a:t>
            </a:r>
            <a:endParaRPr lang="zh-CN" altLang="zh-CN"/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81818047" y="12268741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述</a:t>
            </a:r>
            <a:endParaRPr lang="zh-CN" altLang="zh-CN"/>
          </a:p>
        </p:txBody>
      </p:sp>
      <p:sp>
        <p:nvSpPr>
          <p:cNvPr id="48" name="Rectangle 25"/>
          <p:cNvSpPr>
            <a:spLocks noChangeArrowheads="1"/>
          </p:cNvSpPr>
          <p:nvPr/>
        </p:nvSpPr>
        <p:spPr bwMode="auto">
          <a:xfrm>
            <a:off x="95475370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endParaRPr lang="zh-CN" altLang="zh-CN"/>
          </a:p>
        </p:txBody>
      </p:sp>
      <p:sp>
        <p:nvSpPr>
          <p:cNvPr id="49" name="Rectangle 26"/>
          <p:cNvSpPr>
            <a:spLocks noChangeArrowheads="1"/>
          </p:cNvSpPr>
          <p:nvPr/>
        </p:nvSpPr>
        <p:spPr bwMode="auto">
          <a:xfrm>
            <a:off x="102463165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</a:t>
            </a:r>
            <a:endParaRPr lang="zh-CN" altLang="zh-CN"/>
          </a:p>
        </p:txBody>
      </p:sp>
      <p:sp>
        <p:nvSpPr>
          <p:cNvPr id="50" name="Rectangle 27"/>
          <p:cNvSpPr>
            <a:spLocks noChangeArrowheads="1"/>
          </p:cNvSpPr>
          <p:nvPr/>
        </p:nvSpPr>
        <p:spPr bwMode="auto">
          <a:xfrm>
            <a:off x="109462842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</a:t>
            </a:r>
            <a:endParaRPr lang="zh-CN" altLang="zh-CN"/>
          </a:p>
        </p:txBody>
      </p:sp>
      <p:sp>
        <p:nvSpPr>
          <p:cNvPr id="51" name="Rectangle 28"/>
          <p:cNvSpPr>
            <a:spLocks noChangeArrowheads="1"/>
          </p:cNvSpPr>
          <p:nvPr/>
        </p:nvSpPr>
        <p:spPr bwMode="auto">
          <a:xfrm>
            <a:off x="116453016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</a:t>
            </a:r>
            <a:endParaRPr lang="zh-CN" altLang="zh-CN"/>
          </a:p>
        </p:txBody>
      </p:sp>
      <p:sp>
        <p:nvSpPr>
          <p:cNvPr id="52" name="Rectangle 29"/>
          <p:cNvSpPr>
            <a:spLocks noChangeArrowheads="1"/>
          </p:cNvSpPr>
          <p:nvPr/>
        </p:nvSpPr>
        <p:spPr bwMode="auto">
          <a:xfrm>
            <a:off x="123440815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</a:t>
            </a:r>
            <a:endParaRPr lang="zh-CN" altLang="zh-CN"/>
          </a:p>
        </p:txBody>
      </p:sp>
      <p:sp>
        <p:nvSpPr>
          <p:cNvPr id="53" name="Rectangle 30"/>
          <p:cNvSpPr>
            <a:spLocks noChangeArrowheads="1"/>
          </p:cNvSpPr>
          <p:nvPr/>
        </p:nvSpPr>
        <p:spPr bwMode="auto">
          <a:xfrm>
            <a:off x="130440489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述</a:t>
            </a:r>
            <a:endParaRPr lang="zh-CN" altLang="zh-CN"/>
          </a:p>
        </p:txBody>
      </p:sp>
      <p:sp>
        <p:nvSpPr>
          <p:cNvPr id="54" name="Rectangle 31"/>
          <p:cNvSpPr>
            <a:spLocks noChangeArrowheads="1"/>
          </p:cNvSpPr>
          <p:nvPr/>
        </p:nvSpPr>
        <p:spPr bwMode="auto">
          <a:xfrm>
            <a:off x="144097810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endParaRPr lang="zh-CN" altLang="zh-CN"/>
          </a:p>
        </p:txBody>
      </p:sp>
      <p:sp>
        <p:nvSpPr>
          <p:cNvPr id="55" name="Rectangle 32"/>
          <p:cNvSpPr>
            <a:spLocks noChangeArrowheads="1"/>
          </p:cNvSpPr>
          <p:nvPr/>
        </p:nvSpPr>
        <p:spPr bwMode="auto">
          <a:xfrm>
            <a:off x="151087984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</a:t>
            </a:r>
            <a:endParaRPr lang="zh-CN" altLang="zh-CN"/>
          </a:p>
        </p:txBody>
      </p:sp>
      <p:sp>
        <p:nvSpPr>
          <p:cNvPr id="59" name="Rectangle 33"/>
          <p:cNvSpPr>
            <a:spLocks noChangeArrowheads="1"/>
          </p:cNvSpPr>
          <p:nvPr/>
        </p:nvSpPr>
        <p:spPr bwMode="auto">
          <a:xfrm>
            <a:off x="158087661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</a:t>
            </a:r>
            <a:endParaRPr lang="zh-CN" altLang="zh-CN"/>
          </a:p>
        </p:txBody>
      </p:sp>
      <p:sp>
        <p:nvSpPr>
          <p:cNvPr id="60" name="Rectangle 34"/>
          <p:cNvSpPr>
            <a:spLocks noChangeArrowheads="1"/>
          </p:cNvSpPr>
          <p:nvPr/>
        </p:nvSpPr>
        <p:spPr bwMode="auto">
          <a:xfrm>
            <a:off x="165075458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</a:t>
            </a:r>
            <a:endParaRPr lang="zh-CN" altLang="zh-CN"/>
          </a:p>
        </p:txBody>
      </p:sp>
      <p:sp>
        <p:nvSpPr>
          <p:cNvPr id="61" name="Rectangle 35"/>
          <p:cNvSpPr>
            <a:spLocks noChangeArrowheads="1"/>
          </p:cNvSpPr>
          <p:nvPr/>
        </p:nvSpPr>
        <p:spPr bwMode="auto">
          <a:xfrm>
            <a:off x="172063258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</a:t>
            </a:r>
            <a:endParaRPr lang="zh-CN" altLang="zh-CN"/>
          </a:p>
        </p:txBody>
      </p:sp>
      <p:sp>
        <p:nvSpPr>
          <p:cNvPr id="62" name="Rectangle 36"/>
          <p:cNvSpPr>
            <a:spLocks noChangeArrowheads="1"/>
          </p:cNvSpPr>
          <p:nvPr/>
        </p:nvSpPr>
        <p:spPr bwMode="auto">
          <a:xfrm>
            <a:off x="179062930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述</a:t>
            </a:r>
            <a:endParaRPr lang="zh-CN" altLang="zh-CN"/>
          </a:p>
        </p:txBody>
      </p:sp>
      <p:sp>
        <p:nvSpPr>
          <p:cNvPr id="63" name="Rectangle 37"/>
          <p:cNvSpPr>
            <a:spLocks noChangeArrowheads="1"/>
          </p:cNvSpPr>
          <p:nvPr/>
        </p:nvSpPr>
        <p:spPr bwMode="auto">
          <a:xfrm>
            <a:off x="192722628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endParaRPr lang="zh-CN" altLang="zh-CN"/>
          </a:p>
        </p:txBody>
      </p:sp>
      <p:sp>
        <p:nvSpPr>
          <p:cNvPr id="64" name="Rectangle 38"/>
          <p:cNvSpPr>
            <a:spLocks noChangeArrowheads="1"/>
          </p:cNvSpPr>
          <p:nvPr/>
        </p:nvSpPr>
        <p:spPr bwMode="auto">
          <a:xfrm>
            <a:off x="199710426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</a:t>
            </a:r>
            <a:endParaRPr lang="zh-CN" altLang="zh-CN"/>
          </a:p>
        </p:txBody>
      </p:sp>
      <p:sp>
        <p:nvSpPr>
          <p:cNvPr id="65" name="Rectangle 39"/>
          <p:cNvSpPr>
            <a:spLocks noChangeArrowheads="1"/>
          </p:cNvSpPr>
          <p:nvPr/>
        </p:nvSpPr>
        <p:spPr bwMode="auto">
          <a:xfrm>
            <a:off x="206710102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</a:t>
            </a:r>
            <a:endParaRPr lang="zh-CN" altLang="zh-CN"/>
          </a:p>
        </p:txBody>
      </p:sp>
      <p:sp>
        <p:nvSpPr>
          <p:cNvPr id="66" name="Rectangle 40"/>
          <p:cNvSpPr>
            <a:spLocks noChangeArrowheads="1"/>
          </p:cNvSpPr>
          <p:nvPr/>
        </p:nvSpPr>
        <p:spPr bwMode="auto">
          <a:xfrm>
            <a:off x="213697899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</a:t>
            </a:r>
            <a:endParaRPr lang="zh-CN" altLang="zh-CN"/>
          </a:p>
        </p:txBody>
      </p:sp>
      <p:sp>
        <p:nvSpPr>
          <p:cNvPr id="67" name="Rectangle 41"/>
          <p:cNvSpPr>
            <a:spLocks noChangeArrowheads="1"/>
          </p:cNvSpPr>
          <p:nvPr/>
        </p:nvSpPr>
        <p:spPr bwMode="auto">
          <a:xfrm>
            <a:off x="220685697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</a:t>
            </a:r>
            <a:endParaRPr lang="zh-CN" altLang="zh-CN"/>
          </a:p>
        </p:txBody>
      </p:sp>
      <p:sp>
        <p:nvSpPr>
          <p:cNvPr id="68" name="Rectangle 42"/>
          <p:cNvSpPr>
            <a:spLocks noChangeArrowheads="1"/>
          </p:cNvSpPr>
          <p:nvPr/>
        </p:nvSpPr>
        <p:spPr bwMode="auto">
          <a:xfrm>
            <a:off x="227685371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述</a:t>
            </a:r>
            <a:endParaRPr lang="zh-CN" altLang="zh-CN"/>
          </a:p>
        </p:txBody>
      </p:sp>
      <p:sp>
        <p:nvSpPr>
          <p:cNvPr id="71" name="Rectangle 43"/>
          <p:cNvSpPr>
            <a:spLocks noChangeArrowheads="1"/>
          </p:cNvSpPr>
          <p:nvPr/>
        </p:nvSpPr>
        <p:spPr bwMode="auto">
          <a:xfrm>
            <a:off x="241345067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endParaRPr lang="zh-CN" altLang="zh-CN"/>
          </a:p>
        </p:txBody>
      </p:sp>
      <p:sp>
        <p:nvSpPr>
          <p:cNvPr id="72" name="Rectangle 44"/>
          <p:cNvSpPr>
            <a:spLocks noChangeArrowheads="1"/>
          </p:cNvSpPr>
          <p:nvPr/>
        </p:nvSpPr>
        <p:spPr bwMode="auto">
          <a:xfrm>
            <a:off x="248332866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度</a:t>
            </a:r>
            <a:endParaRPr lang="zh-CN" altLang="zh-CN"/>
          </a:p>
        </p:txBody>
      </p:sp>
      <p:sp>
        <p:nvSpPr>
          <p:cNvPr id="73" name="Rectangle 45"/>
          <p:cNvSpPr>
            <a:spLocks noChangeArrowheads="1"/>
          </p:cNvSpPr>
          <p:nvPr/>
        </p:nvSpPr>
        <p:spPr bwMode="auto">
          <a:xfrm>
            <a:off x="255332540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</a:t>
            </a:r>
            <a:endParaRPr lang="zh-CN" altLang="zh-CN"/>
          </a:p>
        </p:txBody>
      </p:sp>
      <p:sp>
        <p:nvSpPr>
          <p:cNvPr id="77" name="Rectangle 46"/>
          <p:cNvSpPr>
            <a:spLocks noChangeArrowheads="1"/>
          </p:cNvSpPr>
          <p:nvPr/>
        </p:nvSpPr>
        <p:spPr bwMode="auto">
          <a:xfrm>
            <a:off x="262320340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</a:t>
            </a:r>
            <a:endParaRPr lang="zh-CN" altLang="zh-CN"/>
          </a:p>
        </p:txBody>
      </p:sp>
      <p:sp>
        <p:nvSpPr>
          <p:cNvPr id="83" name="Rectangle 47"/>
          <p:cNvSpPr>
            <a:spLocks noChangeArrowheads="1"/>
          </p:cNvSpPr>
          <p:nvPr/>
        </p:nvSpPr>
        <p:spPr bwMode="auto">
          <a:xfrm>
            <a:off x="269308139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</a:t>
            </a:r>
            <a:endParaRPr lang="zh-CN" altLang="zh-CN"/>
          </a:p>
        </p:txBody>
      </p:sp>
      <p:sp>
        <p:nvSpPr>
          <p:cNvPr id="84" name="Rectangle 48"/>
          <p:cNvSpPr>
            <a:spLocks noChangeArrowheads="1"/>
          </p:cNvSpPr>
          <p:nvPr/>
        </p:nvSpPr>
        <p:spPr bwMode="auto">
          <a:xfrm>
            <a:off x="276307813" y="12493677"/>
            <a:ext cx="6822380" cy="81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zh-CN" sz="53200">
                <a:solidFill>
                  <a:srgbClr val="23191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述</a:t>
            </a:r>
            <a:endParaRPr lang="zh-CN" altLang="zh-CN"/>
          </a:p>
        </p:txBody>
      </p:sp>
      <p:sp>
        <p:nvSpPr>
          <p:cNvPr id="86" name="Line 50"/>
          <p:cNvSpPr>
            <a:spLocks noChangeShapeType="1"/>
          </p:cNvSpPr>
          <p:nvPr/>
        </p:nvSpPr>
        <p:spPr bwMode="auto">
          <a:xfrm flipV="1">
            <a:off x="35034003" y="34151007"/>
            <a:ext cx="262543607" cy="70904"/>
          </a:xfrm>
          <a:prstGeom prst="line">
            <a:avLst/>
          </a:prstGeom>
          <a:noFill/>
          <a:ln w="152400" cap="flat">
            <a:solidFill>
              <a:srgbClr val="231915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38192" tIns="69096" rIns="138192" bIns="69096" numCol="1" anchor="t" anchorCtr="0" compatLnSpc="1"/>
          <a:lstStyle/>
          <a:p>
            <a:endParaRPr lang="zh-CN" altLang="en-US"/>
          </a:p>
        </p:txBody>
      </p:sp>
      <p:sp>
        <p:nvSpPr>
          <p:cNvPr id="88" name="Freeform 51"/>
          <p:cNvSpPr/>
          <p:nvPr/>
        </p:nvSpPr>
        <p:spPr bwMode="auto">
          <a:xfrm>
            <a:off x="110491304" y="66243373"/>
            <a:ext cx="196549051" cy="27574101"/>
          </a:xfrm>
          <a:custGeom>
            <a:avLst/>
            <a:gdLst>
              <a:gd name="T0" fmla="*/ 0 w 17241"/>
              <a:gd name="T1" fmla="*/ 0 h 2350"/>
              <a:gd name="T2" fmla="*/ 16165 w 17241"/>
              <a:gd name="T3" fmla="*/ 0 h 2350"/>
              <a:gd name="T4" fmla="*/ 17241 w 17241"/>
              <a:gd name="T5" fmla="*/ 2350 h 2350"/>
              <a:gd name="T6" fmla="*/ 0 w 17241"/>
              <a:gd name="T7" fmla="*/ 2350 h 2350"/>
              <a:gd name="T8" fmla="*/ 0 w 17241"/>
              <a:gd name="T9" fmla="*/ 0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41" h="2350">
                <a:moveTo>
                  <a:pt x="0" y="0"/>
                </a:moveTo>
                <a:lnTo>
                  <a:pt x="16165" y="0"/>
                </a:lnTo>
                <a:lnTo>
                  <a:pt x="17241" y="2350"/>
                </a:lnTo>
                <a:lnTo>
                  <a:pt x="0" y="2350"/>
                </a:lnTo>
                <a:lnTo>
                  <a:pt x="0" y="0"/>
                </a:lnTo>
                <a:close/>
              </a:path>
            </a:pathLst>
          </a:custGeom>
          <a:noFill/>
          <a:ln w="152400" cap="flat">
            <a:solidFill>
              <a:srgbClr val="231915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8192" tIns="69096" rIns="138192" bIns="69096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108936" y="216396"/>
            <a:ext cx="3533618" cy="494665"/>
            <a:chOff x="11638016" y="216396"/>
            <a:chExt cx="3533618" cy="494665"/>
          </a:xfrm>
        </p:grpSpPr>
        <p:sp>
          <p:nvSpPr>
            <p:cNvPr id="3" name="TextBox 36"/>
            <p:cNvSpPr txBox="1"/>
            <p:nvPr/>
          </p:nvSpPr>
          <p:spPr>
            <a:xfrm>
              <a:off x="12030289" y="216396"/>
              <a:ext cx="314134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PC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端的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3D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交互细节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5" name="椭圆 4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5" grpId="0" bldLvl="0" animBg="1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8310" y="2024063"/>
            <a:ext cx="5164455" cy="3873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10108936" y="216396"/>
            <a:ext cx="3533618" cy="494665"/>
            <a:chOff x="11638016" y="216396"/>
            <a:chExt cx="3533618" cy="494665"/>
          </a:xfrm>
        </p:grpSpPr>
        <p:sp>
          <p:nvSpPr>
            <p:cNvPr id="4" name="TextBox 36"/>
            <p:cNvSpPr txBox="1"/>
            <p:nvPr/>
          </p:nvSpPr>
          <p:spPr>
            <a:xfrm>
              <a:off x="12030289" y="216396"/>
              <a:ext cx="314134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PC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端的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3D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交互细节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6" name="椭圆 5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65636" y="1116261"/>
            <a:ext cx="3730114" cy="907816"/>
            <a:chOff x="12217" y="3107"/>
            <a:chExt cx="5874" cy="1430"/>
          </a:xfrm>
        </p:grpSpPr>
        <p:grpSp>
          <p:nvGrpSpPr>
            <p:cNvPr id="14" name="组合 13"/>
            <p:cNvGrpSpPr/>
            <p:nvPr/>
          </p:nvGrpSpPr>
          <p:grpSpPr>
            <a:xfrm>
              <a:off x="12217" y="3107"/>
              <a:ext cx="1389" cy="1430"/>
              <a:chOff x="1463339" y="1072758"/>
              <a:chExt cx="1546058" cy="1546058"/>
            </a:xfrm>
            <a:effectLst>
              <a:outerShdw blurRad="330200" dist="215900" dir="6900000" sx="81000" sy="81000" algn="t" rotWithShape="0">
                <a:prstClr val="black">
                  <a:alpha val="42000"/>
                </a:prstClr>
              </a:outerShdw>
            </a:effectLst>
          </p:grpSpPr>
          <p:sp>
            <p:nvSpPr>
              <p:cNvPr id="15" name="同心圆 14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484232" y="1093651"/>
                <a:ext cx="1504274" cy="15042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rgbClr val="C5C5C5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12386" y="3281"/>
              <a:ext cx="1051" cy="1082"/>
            </a:xfrm>
            <a:prstGeom prst="ellipse">
              <a:avLst/>
            </a:prstGeom>
            <a:solidFill>
              <a:srgbClr val="E74E09"/>
            </a:solidFill>
            <a:ln>
              <a:noFill/>
            </a:ln>
            <a:effectLst>
              <a:innerShdw blurRad="114300">
                <a:srgbClr val="D3133C">
                  <a:alpha val="14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21"/>
            <p:cNvSpPr txBox="1"/>
            <p:nvPr/>
          </p:nvSpPr>
          <p:spPr>
            <a:xfrm>
              <a:off x="13606" y="3430"/>
              <a:ext cx="4485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本公司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3D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产品界面规范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9" name="TextBox 26"/>
            <p:cNvSpPr txBox="1"/>
            <p:nvPr/>
          </p:nvSpPr>
          <p:spPr>
            <a:xfrm>
              <a:off x="12369" y="3269"/>
              <a:ext cx="1164" cy="97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>
              <a:defPPr>
                <a:defRPr lang="zh-CN"/>
              </a:defPPr>
              <a:lvl1pPr>
                <a:defRPr sz="3100" b="1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defRPr>
              </a:lvl1pPr>
            </a:lstStyle>
            <a:p>
              <a:r>
                <a:rPr lang="en-US" altLang="zh-CN" dirty="0"/>
                <a:t>01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8310" y="2024063"/>
            <a:ext cx="5164455" cy="3873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10108936" y="216396"/>
            <a:ext cx="3533618" cy="494665"/>
            <a:chOff x="11638016" y="216396"/>
            <a:chExt cx="3533618" cy="494665"/>
          </a:xfrm>
        </p:grpSpPr>
        <p:sp>
          <p:nvSpPr>
            <p:cNvPr id="4" name="TextBox 36"/>
            <p:cNvSpPr txBox="1"/>
            <p:nvPr/>
          </p:nvSpPr>
          <p:spPr>
            <a:xfrm>
              <a:off x="12030289" y="216396"/>
              <a:ext cx="314134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PC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端的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3D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交互细节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6" name="椭圆 5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8" name="图片 7" descr="A湖蓝00-大加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15" y="1292225"/>
            <a:ext cx="7116445" cy="5337810"/>
          </a:xfrm>
          <a:prstGeom prst="rect">
            <a:avLst/>
          </a:prstGeom>
        </p:spPr>
      </p:pic>
      <p:pic>
        <p:nvPicPr>
          <p:cNvPr id="9" name="图片 8" descr="A湖蓝02-主界面-标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05" y="1292225"/>
            <a:ext cx="7056755" cy="5292090"/>
          </a:xfrm>
          <a:prstGeom prst="rect">
            <a:avLst/>
          </a:prstGeom>
        </p:spPr>
      </p:pic>
      <p:pic>
        <p:nvPicPr>
          <p:cNvPr id="10" name="图片 9" descr="A湖蓝02-主界面-画中画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315" y="1292860"/>
            <a:ext cx="7116445" cy="5337175"/>
          </a:xfrm>
          <a:prstGeom prst="rect">
            <a:avLst/>
          </a:prstGeom>
        </p:spPr>
      </p:pic>
      <p:pic>
        <p:nvPicPr>
          <p:cNvPr id="11" name="图片 10" descr="A湖蓝02-主界面-移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680" y="1292860"/>
            <a:ext cx="7117080" cy="5337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0109168" y="2304596"/>
            <a:ext cx="2430177" cy="729107"/>
            <a:chOff x="13404" y="3615"/>
            <a:chExt cx="3827" cy="1148"/>
          </a:xfrm>
        </p:grpSpPr>
        <p:sp>
          <p:nvSpPr>
            <p:cNvPr id="55" name="椭圆 54"/>
            <p:cNvSpPr/>
            <p:nvPr/>
          </p:nvSpPr>
          <p:spPr>
            <a:xfrm>
              <a:off x="13404" y="3615"/>
              <a:ext cx="1115" cy="1148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856" y="3866"/>
              <a:ext cx="2375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视角旋转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463" y="3676"/>
              <a:ext cx="1115" cy="970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3100" dirty="0">
                  <a:solidFill>
                    <a:schemeClr val="bg1"/>
                  </a:solidFill>
                  <a:latin typeface="Humnst777 BlkCn BT" panose="020B0803030504020204" pitchFamily="34" charset="0"/>
                </a:rPr>
                <a:t>01</a:t>
              </a:r>
              <a:endParaRPr lang="zh-CN" altLang="en-US" sz="3100" dirty="0">
                <a:solidFill>
                  <a:schemeClr val="bg1"/>
                </a:solidFill>
                <a:latin typeface="Humnst777 BlkCn BT" panose="020B0803030504020204" pitchFamily="34" charset="0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V="1">
            <a:off x="9464040" y="2304415"/>
            <a:ext cx="3810" cy="44665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363855" y="1084580"/>
            <a:ext cx="3379470" cy="908050"/>
            <a:chOff x="12190" y="5035"/>
            <a:chExt cx="5322" cy="1430"/>
          </a:xfrm>
        </p:grpSpPr>
        <p:grpSp>
          <p:nvGrpSpPr>
            <p:cNvPr id="12" name="组合 11"/>
            <p:cNvGrpSpPr/>
            <p:nvPr/>
          </p:nvGrpSpPr>
          <p:grpSpPr>
            <a:xfrm>
              <a:off x="12190" y="5035"/>
              <a:ext cx="1389" cy="1430"/>
              <a:chOff x="1463339" y="1072758"/>
              <a:chExt cx="1546058" cy="1546058"/>
            </a:xfrm>
            <a:effectLst>
              <a:outerShdw blurRad="330200" dist="215900" dir="6900000" sx="81000" sy="8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484232" y="1093651"/>
                <a:ext cx="1504273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rgbClr val="C5C5C5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12359" y="5208"/>
              <a:ext cx="1051" cy="1082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23"/>
            <p:cNvSpPr txBox="1"/>
            <p:nvPr/>
          </p:nvSpPr>
          <p:spPr>
            <a:xfrm>
              <a:off x="13579" y="5426"/>
              <a:ext cx="3933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鼠标与键盘交互事件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3" name="TextBox 27"/>
            <p:cNvSpPr txBox="1"/>
            <p:nvPr/>
          </p:nvSpPr>
          <p:spPr>
            <a:xfrm>
              <a:off x="12348" y="5236"/>
              <a:ext cx="1220" cy="97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>
              <a:defPPr>
                <a:defRPr lang="zh-CN"/>
              </a:defPPr>
              <a:lvl1pPr>
                <a:defRPr sz="3100" b="1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68525" y="2453005"/>
            <a:ext cx="6405880" cy="1125855"/>
            <a:chOff x="6350" y="3067"/>
            <a:chExt cx="10088" cy="1951"/>
          </a:xfrm>
        </p:grpSpPr>
        <p:grpSp>
          <p:nvGrpSpPr>
            <p:cNvPr id="79" name="组合 78"/>
            <p:cNvGrpSpPr/>
            <p:nvPr/>
          </p:nvGrpSpPr>
          <p:grpSpPr>
            <a:xfrm rot="16200000">
              <a:off x="10419" y="-1001"/>
              <a:ext cx="1951" cy="10088"/>
              <a:chOff x="1349702" y="1746119"/>
              <a:chExt cx="1645146" cy="1936519"/>
            </a:xfrm>
          </p:grpSpPr>
          <p:sp>
            <p:nvSpPr>
              <p:cNvPr id="80" name="圆角矩形 79"/>
              <p:cNvSpPr/>
              <p:nvPr/>
            </p:nvSpPr>
            <p:spPr>
              <a:xfrm>
                <a:off x="1349702" y="1746119"/>
                <a:ext cx="1645146" cy="1936519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127000" dir="3600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1381172" y="1755334"/>
                <a:ext cx="1598400" cy="1915970"/>
              </a:xfrm>
              <a:prstGeom prst="roundRect">
                <a:avLst/>
              </a:prstGeom>
              <a:gradFill>
                <a:gsLst>
                  <a:gs pos="65000">
                    <a:srgbClr val="F0F0F0"/>
                  </a:gs>
                  <a:gs pos="27000">
                    <a:srgbClr val="FBFBFB"/>
                  </a:gs>
                  <a:gs pos="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6703" y="3292"/>
              <a:ext cx="8675" cy="13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55537" tIns="77769" rIns="155537" bIns="77769">
              <a:spAutoFit/>
            </a:bodyPr>
            <a:p>
              <a:pPr lvl="0">
                <a:lnSpc>
                  <a:spcPct val="130000"/>
                </a:lnSpc>
              </a:pPr>
              <a:r>
                <a:rPr lang="zh-CN" altLang="en-US" sz="1600">
                  <a:sym typeface="+mn-ea"/>
                </a:rPr>
                <a:t>1.光标一直在画面中心，左右上下移动鼠标，漫游视角跟随旋转查看</a:t>
              </a:r>
              <a:r>
                <a:rPr lang="en-US" altLang="zh-CN" sz="1600">
                  <a:sym typeface="+mn-ea"/>
                </a:rPr>
                <a:t>3D</a:t>
              </a:r>
              <a:r>
                <a:rPr lang="zh-CN" altLang="en-US" sz="1600">
                  <a:sym typeface="+mn-ea"/>
                </a:rPr>
                <a:t>场景；（速度要调节好，不然容易眩晕）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68525" y="3898265"/>
            <a:ext cx="6405880" cy="786130"/>
            <a:chOff x="6351" y="3068"/>
            <a:chExt cx="10088" cy="1951"/>
          </a:xfrm>
        </p:grpSpPr>
        <p:grpSp>
          <p:nvGrpSpPr>
            <p:cNvPr id="22" name="组合 21"/>
            <p:cNvGrpSpPr/>
            <p:nvPr/>
          </p:nvGrpSpPr>
          <p:grpSpPr>
            <a:xfrm rot="16200000">
              <a:off x="10419" y="-1001"/>
              <a:ext cx="1951" cy="10088"/>
              <a:chOff x="1349702" y="1746119"/>
              <a:chExt cx="1645146" cy="1936519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1349702" y="1746119"/>
                <a:ext cx="1645146" cy="1936519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127000" dir="3600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381172" y="1755334"/>
                <a:ext cx="1598400" cy="1915970"/>
              </a:xfrm>
              <a:prstGeom prst="roundRect">
                <a:avLst/>
              </a:prstGeom>
              <a:gradFill>
                <a:gsLst>
                  <a:gs pos="65000">
                    <a:srgbClr val="F0F0F0"/>
                  </a:gs>
                  <a:gs pos="27000">
                    <a:srgbClr val="FBFBFB"/>
                  </a:gs>
                  <a:gs pos="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6551" y="3356"/>
              <a:ext cx="9677" cy="11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55537" tIns="77769" rIns="155537" bIns="77769">
              <a:spAutoFit/>
            </a:bodyPr>
            <a:p>
              <a:pPr lvl="0">
                <a:lnSpc>
                  <a:spcPct val="130000"/>
                </a:lnSpc>
              </a:pPr>
              <a:r>
                <a:rPr lang="zh-CN" altLang="en-US" sz="1600">
                  <a:sym typeface="+mn-ea"/>
                </a:rPr>
                <a:t>2.鼠标右键按住拖拽画面，旋转漫游视角；（要加镜头缓动拖尾）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169160" y="5048885"/>
            <a:ext cx="6405880" cy="1238885"/>
            <a:chOff x="6351" y="3068"/>
            <a:chExt cx="10088" cy="1951"/>
          </a:xfrm>
        </p:grpSpPr>
        <p:grpSp>
          <p:nvGrpSpPr>
            <p:cNvPr id="33" name="组合 32"/>
            <p:cNvGrpSpPr/>
            <p:nvPr/>
          </p:nvGrpSpPr>
          <p:grpSpPr>
            <a:xfrm rot="16200000">
              <a:off x="10419" y="-1001"/>
              <a:ext cx="1951" cy="10088"/>
              <a:chOff x="1349702" y="1746119"/>
              <a:chExt cx="1645146" cy="1936519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1349702" y="1746119"/>
                <a:ext cx="1645146" cy="1936519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127000" dir="3600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1381172" y="1755334"/>
                <a:ext cx="1598400" cy="1915970"/>
              </a:xfrm>
              <a:prstGeom prst="roundRect">
                <a:avLst/>
              </a:prstGeom>
              <a:gradFill>
                <a:gsLst>
                  <a:gs pos="65000">
                    <a:srgbClr val="F0F0F0"/>
                  </a:gs>
                  <a:gs pos="27000">
                    <a:srgbClr val="FBFBFB"/>
                  </a:gs>
                  <a:gs pos="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/>
            <p:cNvSpPr>
              <a:spLocks noChangeArrowheads="1"/>
            </p:cNvSpPr>
            <p:nvPr/>
          </p:nvSpPr>
          <p:spPr bwMode="auto">
            <a:xfrm>
              <a:off x="6703" y="3292"/>
              <a:ext cx="8675" cy="14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55537" tIns="77769" rIns="155537" bIns="77769">
              <a:spAutoFit/>
            </a:bodyPr>
            <a:p>
              <a:pPr>
                <a:buNone/>
              </a:pPr>
              <a:r>
                <a:rPr lang="en-US" altLang="zh-CN" sz="1600">
                  <a:sym typeface="+mn-ea"/>
                </a:rPr>
                <a:t>3</a:t>
              </a:r>
              <a:r>
                <a:rPr lang="zh-CN" altLang="en-US" sz="1600">
                  <a:sym typeface="+mn-ea"/>
                </a:rPr>
                <a:t>.鼠标滑到画面四个边界的时候出现隐藏的箭头，鼠标左键长按箭头并向画面以外拖拽，视角旋转；【可以设置松开鼠标时，视角回到原位】；（集中目标操作时较好）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108936" y="216396"/>
            <a:ext cx="3533618" cy="494665"/>
            <a:chOff x="11638016" y="216396"/>
            <a:chExt cx="3533618" cy="494665"/>
          </a:xfrm>
        </p:grpSpPr>
        <p:sp>
          <p:nvSpPr>
            <p:cNvPr id="41" name="TextBox 36"/>
            <p:cNvSpPr txBox="1"/>
            <p:nvPr/>
          </p:nvSpPr>
          <p:spPr>
            <a:xfrm>
              <a:off x="12030289" y="216396"/>
              <a:ext cx="314134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PC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端的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3D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交互细节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46" name="椭圆 45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0109200" y="2304415"/>
            <a:ext cx="2430145" cy="728980"/>
            <a:chOff x="13404" y="3615"/>
            <a:chExt cx="3827" cy="1148"/>
          </a:xfrm>
        </p:grpSpPr>
        <p:sp>
          <p:nvSpPr>
            <p:cNvPr id="55" name="椭圆 54"/>
            <p:cNvSpPr/>
            <p:nvPr/>
          </p:nvSpPr>
          <p:spPr>
            <a:xfrm>
              <a:off x="13404" y="3615"/>
              <a:ext cx="1115" cy="1148"/>
            </a:xfrm>
            <a:prstGeom prst="ellipse">
              <a:avLst/>
            </a:prstGeom>
            <a:solidFill>
              <a:srgbClr val="E74E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856" y="3866"/>
              <a:ext cx="2375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角色行走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463" y="3676"/>
              <a:ext cx="1115" cy="967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3100" dirty="0">
                  <a:solidFill>
                    <a:schemeClr val="bg1"/>
                  </a:solidFill>
                  <a:latin typeface="Humnst777 BlkCn BT" panose="020B0803030504020204" pitchFamily="34" charset="0"/>
                </a:rPr>
                <a:t>02</a:t>
              </a:r>
              <a:endParaRPr lang="zh-CN" altLang="en-US" sz="3100" dirty="0">
                <a:solidFill>
                  <a:schemeClr val="bg1"/>
                </a:solidFill>
                <a:latin typeface="Humnst777 BlkCn BT" panose="020B0803030504020204" pitchFamily="34" charset="0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V="1">
            <a:off x="9464040" y="2304415"/>
            <a:ext cx="3810" cy="44665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363855" y="1084580"/>
            <a:ext cx="3379470" cy="908050"/>
            <a:chOff x="12190" y="5035"/>
            <a:chExt cx="5322" cy="1430"/>
          </a:xfrm>
        </p:grpSpPr>
        <p:grpSp>
          <p:nvGrpSpPr>
            <p:cNvPr id="12" name="组合 11"/>
            <p:cNvGrpSpPr/>
            <p:nvPr/>
          </p:nvGrpSpPr>
          <p:grpSpPr>
            <a:xfrm>
              <a:off x="12190" y="5035"/>
              <a:ext cx="1389" cy="1430"/>
              <a:chOff x="1463339" y="1072758"/>
              <a:chExt cx="1546058" cy="1546058"/>
            </a:xfrm>
            <a:effectLst>
              <a:outerShdw blurRad="330200" dist="215900" dir="6900000" sx="81000" sy="8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484232" y="1093651"/>
                <a:ext cx="1504273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rgbClr val="C5C5C5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12359" y="5208"/>
              <a:ext cx="1051" cy="1082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23"/>
            <p:cNvSpPr txBox="1"/>
            <p:nvPr/>
          </p:nvSpPr>
          <p:spPr>
            <a:xfrm>
              <a:off x="13579" y="5426"/>
              <a:ext cx="3933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鼠标与键盘交互事件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3" name="TextBox 27"/>
            <p:cNvSpPr txBox="1"/>
            <p:nvPr/>
          </p:nvSpPr>
          <p:spPr>
            <a:xfrm>
              <a:off x="12348" y="5236"/>
              <a:ext cx="1220" cy="97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>
              <a:defPPr>
                <a:defRPr lang="zh-CN"/>
              </a:defPPr>
              <a:lvl1pPr>
                <a:defRPr sz="3100" b="1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69160" y="2453582"/>
            <a:ext cx="6405880" cy="1234920"/>
            <a:chOff x="6351" y="3068"/>
            <a:chExt cx="10088" cy="2140"/>
          </a:xfrm>
        </p:grpSpPr>
        <p:grpSp>
          <p:nvGrpSpPr>
            <p:cNvPr id="79" name="组合 78"/>
            <p:cNvGrpSpPr/>
            <p:nvPr/>
          </p:nvGrpSpPr>
          <p:grpSpPr>
            <a:xfrm rot="16200000">
              <a:off x="10419" y="-1001"/>
              <a:ext cx="1951" cy="10088"/>
              <a:chOff x="1349702" y="1746119"/>
              <a:chExt cx="1645146" cy="1936519"/>
            </a:xfrm>
          </p:grpSpPr>
          <p:sp>
            <p:nvSpPr>
              <p:cNvPr id="80" name="圆角矩形 79"/>
              <p:cNvSpPr/>
              <p:nvPr/>
            </p:nvSpPr>
            <p:spPr>
              <a:xfrm>
                <a:off x="1349702" y="1746119"/>
                <a:ext cx="1645146" cy="1936519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127000" dir="3600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1381172" y="1755334"/>
                <a:ext cx="1598400" cy="1915970"/>
              </a:xfrm>
              <a:prstGeom prst="roundRect">
                <a:avLst/>
              </a:prstGeom>
              <a:gradFill>
                <a:gsLst>
                  <a:gs pos="65000">
                    <a:srgbClr val="F0F0F0"/>
                  </a:gs>
                  <a:gs pos="27000">
                    <a:srgbClr val="FBFBFB"/>
                  </a:gs>
                  <a:gs pos="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6703" y="3292"/>
              <a:ext cx="8675" cy="19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55537" tIns="77769" rIns="155537" bIns="77769">
              <a:spAutoFit/>
            </a:bodyPr>
            <a:p>
              <a:pPr lvl="0">
                <a:lnSpc>
                  <a:spcPct val="130000"/>
                </a:lnSpc>
              </a:pPr>
              <a:r>
                <a:rPr sz="1600">
                  <a:sym typeface="+mn-ea"/>
                </a:rPr>
                <a:t>1.通过键盘W\S\A\D四个键或上下左右键，控制人物前后左右移动方向；</a:t>
              </a:r>
              <a:endParaRPr sz="1600">
                <a:sym typeface="+mn-ea"/>
              </a:endParaRPr>
            </a:p>
            <a:p>
              <a:pPr lvl="0">
                <a:lnSpc>
                  <a:spcPct val="130000"/>
                </a:lnSpc>
              </a:pPr>
              <a:endParaRPr sz="1600"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68525" y="3898265"/>
            <a:ext cx="6405880" cy="786130"/>
            <a:chOff x="6351" y="3068"/>
            <a:chExt cx="10088" cy="1951"/>
          </a:xfrm>
        </p:grpSpPr>
        <p:grpSp>
          <p:nvGrpSpPr>
            <p:cNvPr id="22" name="组合 21"/>
            <p:cNvGrpSpPr/>
            <p:nvPr/>
          </p:nvGrpSpPr>
          <p:grpSpPr>
            <a:xfrm rot="16200000">
              <a:off x="10419" y="-1001"/>
              <a:ext cx="1951" cy="10088"/>
              <a:chOff x="1349702" y="1746119"/>
              <a:chExt cx="1645146" cy="1936519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1349702" y="1746119"/>
                <a:ext cx="1645146" cy="1936519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127000" dir="3600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381172" y="1755334"/>
                <a:ext cx="1598400" cy="1915970"/>
              </a:xfrm>
              <a:prstGeom prst="roundRect">
                <a:avLst/>
              </a:prstGeom>
              <a:gradFill>
                <a:gsLst>
                  <a:gs pos="65000">
                    <a:srgbClr val="F0F0F0"/>
                  </a:gs>
                  <a:gs pos="27000">
                    <a:srgbClr val="FBFBFB"/>
                  </a:gs>
                  <a:gs pos="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6551" y="3356"/>
              <a:ext cx="9677" cy="11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55537" tIns="77769" rIns="155537" bIns="77769">
              <a:spAutoFit/>
            </a:bodyPr>
            <a:p>
              <a:pPr lvl="0">
                <a:lnSpc>
                  <a:spcPct val="130000"/>
                </a:lnSpc>
              </a:pPr>
              <a:r>
                <a:rPr lang="zh-CN" altLang="en-US" sz="1600">
                  <a:sym typeface="+mn-ea"/>
                </a:rPr>
                <a:t>2.</a:t>
              </a:r>
              <a:r>
                <a:rPr sz="1600">
                  <a:sym typeface="+mn-ea"/>
                </a:rPr>
                <a:t>点击镜头前方空地，</a:t>
              </a:r>
              <a:r>
                <a:rPr lang="zh-CN" sz="1600">
                  <a:sym typeface="+mn-ea"/>
                </a:rPr>
                <a:t>角色逐渐</a:t>
              </a:r>
              <a:r>
                <a:rPr sz="1600">
                  <a:sym typeface="+mn-ea"/>
                </a:rPr>
                <a:t>行走到点击目的地；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108936" y="216396"/>
            <a:ext cx="3533618" cy="494665"/>
            <a:chOff x="11638016" y="216396"/>
            <a:chExt cx="3533618" cy="494665"/>
          </a:xfrm>
        </p:grpSpPr>
        <p:sp>
          <p:nvSpPr>
            <p:cNvPr id="40" name="TextBox 36"/>
            <p:cNvSpPr txBox="1"/>
            <p:nvPr/>
          </p:nvSpPr>
          <p:spPr>
            <a:xfrm>
              <a:off x="12030289" y="216396"/>
              <a:ext cx="314134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PC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端的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3D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交互细节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42" name="椭圆 41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0109168" y="2304596"/>
            <a:ext cx="2430177" cy="729107"/>
            <a:chOff x="13404" y="3615"/>
            <a:chExt cx="3827" cy="1148"/>
          </a:xfrm>
        </p:grpSpPr>
        <p:sp>
          <p:nvSpPr>
            <p:cNvPr id="55" name="椭圆 54"/>
            <p:cNvSpPr/>
            <p:nvPr/>
          </p:nvSpPr>
          <p:spPr>
            <a:xfrm>
              <a:off x="13404" y="3615"/>
              <a:ext cx="1115" cy="1148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856" y="3866"/>
              <a:ext cx="2375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物品交互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463" y="3676"/>
              <a:ext cx="1115" cy="967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3100" dirty="0">
                  <a:solidFill>
                    <a:schemeClr val="bg1"/>
                  </a:solidFill>
                  <a:latin typeface="Humnst777 BlkCn BT" panose="020B0803030504020204" pitchFamily="34" charset="0"/>
                </a:rPr>
                <a:t>03</a:t>
              </a:r>
              <a:endParaRPr lang="zh-CN" altLang="en-US" sz="3100" dirty="0">
                <a:solidFill>
                  <a:schemeClr val="bg1"/>
                </a:solidFill>
                <a:latin typeface="Humnst777 BlkCn BT" panose="020B0803030504020204" pitchFamily="34" charset="0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V="1">
            <a:off x="9464040" y="2304415"/>
            <a:ext cx="3810" cy="44665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363855" y="1084580"/>
            <a:ext cx="3379470" cy="908050"/>
            <a:chOff x="12190" y="5035"/>
            <a:chExt cx="5322" cy="1430"/>
          </a:xfrm>
        </p:grpSpPr>
        <p:grpSp>
          <p:nvGrpSpPr>
            <p:cNvPr id="12" name="组合 11"/>
            <p:cNvGrpSpPr/>
            <p:nvPr/>
          </p:nvGrpSpPr>
          <p:grpSpPr>
            <a:xfrm>
              <a:off x="12190" y="5035"/>
              <a:ext cx="1389" cy="1430"/>
              <a:chOff x="1463339" y="1072758"/>
              <a:chExt cx="1546058" cy="1546058"/>
            </a:xfrm>
            <a:effectLst>
              <a:outerShdw blurRad="330200" dist="215900" dir="6900000" sx="81000" sy="8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484232" y="1093651"/>
                <a:ext cx="1504273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rgbClr val="C5C5C5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12359" y="5208"/>
              <a:ext cx="1051" cy="1082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23"/>
            <p:cNvSpPr txBox="1"/>
            <p:nvPr/>
          </p:nvSpPr>
          <p:spPr>
            <a:xfrm>
              <a:off x="13579" y="5426"/>
              <a:ext cx="3933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鼠标与键盘交互事件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3" name="TextBox 27"/>
            <p:cNvSpPr txBox="1"/>
            <p:nvPr/>
          </p:nvSpPr>
          <p:spPr>
            <a:xfrm>
              <a:off x="12348" y="5236"/>
              <a:ext cx="1220" cy="97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>
              <a:defPPr>
                <a:defRPr lang="zh-CN"/>
              </a:defPPr>
              <a:lvl1pPr>
                <a:defRPr sz="3100" b="1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68525" y="1859280"/>
            <a:ext cx="6405880" cy="843915"/>
            <a:chOff x="6351" y="3068"/>
            <a:chExt cx="10088" cy="1951"/>
          </a:xfrm>
        </p:grpSpPr>
        <p:grpSp>
          <p:nvGrpSpPr>
            <p:cNvPr id="79" name="组合 78"/>
            <p:cNvGrpSpPr/>
            <p:nvPr/>
          </p:nvGrpSpPr>
          <p:grpSpPr>
            <a:xfrm rot="16200000">
              <a:off x="10419" y="-1001"/>
              <a:ext cx="1951" cy="10088"/>
              <a:chOff x="1349702" y="1746119"/>
              <a:chExt cx="1645146" cy="1936519"/>
            </a:xfrm>
          </p:grpSpPr>
          <p:sp>
            <p:nvSpPr>
              <p:cNvPr id="80" name="圆角矩形 79"/>
              <p:cNvSpPr/>
              <p:nvPr/>
            </p:nvSpPr>
            <p:spPr>
              <a:xfrm>
                <a:off x="1349702" y="1746119"/>
                <a:ext cx="1645146" cy="1936519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127000" dir="3600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1381172" y="1755334"/>
                <a:ext cx="1598400" cy="1915970"/>
              </a:xfrm>
              <a:prstGeom prst="roundRect">
                <a:avLst/>
              </a:prstGeom>
              <a:gradFill>
                <a:gsLst>
                  <a:gs pos="65000">
                    <a:srgbClr val="F0F0F0"/>
                  </a:gs>
                  <a:gs pos="27000">
                    <a:srgbClr val="FBFBFB"/>
                  </a:gs>
                  <a:gs pos="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6703" y="3119"/>
              <a:ext cx="9525" cy="18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55537" tIns="77769" rIns="155537" bIns="77769">
              <a:spAutoFit/>
            </a:bodyPr>
            <a:p>
              <a:pPr lvl="0">
                <a:lnSpc>
                  <a:spcPct val="130000"/>
                </a:lnSpc>
              </a:pPr>
              <a:r>
                <a:rPr lang="zh-CN" altLang="en-US" sz="1600">
                  <a:sym typeface="+mn-ea"/>
                </a:rPr>
                <a:t>1.下一任务可交互物品：鼠标悬浮描边发光，距离较远时，地面上加箭头方向指引；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64080" y="2851150"/>
            <a:ext cx="6405880" cy="1549142"/>
            <a:chOff x="6351" y="3068"/>
            <a:chExt cx="10088" cy="1951"/>
          </a:xfrm>
        </p:grpSpPr>
        <p:grpSp>
          <p:nvGrpSpPr>
            <p:cNvPr id="22" name="组合 21"/>
            <p:cNvGrpSpPr/>
            <p:nvPr/>
          </p:nvGrpSpPr>
          <p:grpSpPr>
            <a:xfrm rot="16200000">
              <a:off x="10419" y="-1001"/>
              <a:ext cx="1951" cy="10088"/>
              <a:chOff x="1349702" y="1746119"/>
              <a:chExt cx="1645146" cy="1936519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1349702" y="1746119"/>
                <a:ext cx="1645146" cy="1936519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127000" dir="3600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381172" y="1755334"/>
                <a:ext cx="1598400" cy="1915970"/>
              </a:xfrm>
              <a:prstGeom prst="roundRect">
                <a:avLst/>
              </a:prstGeom>
              <a:gradFill>
                <a:gsLst>
                  <a:gs pos="65000">
                    <a:srgbClr val="F0F0F0"/>
                  </a:gs>
                  <a:gs pos="27000">
                    <a:srgbClr val="FBFBFB"/>
                  </a:gs>
                  <a:gs pos="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6558" y="3189"/>
              <a:ext cx="9677" cy="17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55537" tIns="77769" rIns="155537" bIns="77769">
              <a:spAutoFit/>
            </a:bodyPr>
            <a:p>
              <a:pPr lvl="0">
                <a:lnSpc>
                  <a:spcPct val="130000"/>
                </a:lnSpc>
              </a:pPr>
              <a:r>
                <a:rPr lang="zh-CN" altLang="en-US" sz="1600">
                  <a:sym typeface="+mn-ea"/>
                </a:rPr>
                <a:t>2.拿起：</a:t>
              </a:r>
              <a:r>
                <a:rPr lang="en-US" altLang="zh-CN" sz="1600">
                  <a:sym typeface="+mn-ea"/>
                </a:rPr>
                <a:t>a</a:t>
              </a:r>
              <a:r>
                <a:rPr lang="zh-CN" altLang="en-US" sz="1600">
                  <a:sym typeface="+mn-ea"/>
                </a:rPr>
                <a:t>、鼠标左键单击可交互物品（鼠标悬停时有描边的3D模型），触发拿起物品（3D模型跳出悬浮最大化显示在视觉中心）；</a:t>
              </a:r>
              <a:endParaRPr lang="zh-CN" altLang="en-US" sz="1600">
                <a:sym typeface="+mn-ea"/>
              </a:endParaRPr>
            </a:p>
            <a:p>
              <a:pPr lvl="0">
                <a:lnSpc>
                  <a:spcPct val="130000"/>
                </a:lnSpc>
              </a:pPr>
              <a:r>
                <a:rPr lang="en-US" altLang="zh-CN" sz="1600">
                  <a:sym typeface="+mn-ea"/>
                </a:rPr>
                <a:t>                b</a:t>
              </a:r>
              <a:r>
                <a:rPr lang="zh-CN" altLang="en-US" sz="1600">
                  <a:sym typeface="+mn-ea"/>
                </a:rPr>
                <a:t>、</a:t>
              </a:r>
              <a:r>
                <a:rPr lang="en-US" altLang="zh-CN" sz="1600">
                  <a:sym typeface="+mn-ea"/>
                </a:rPr>
                <a:t>鼠标左键点击可交互物品，触发视觉中心改变（视觉中心变到模型的中心点位置</a:t>
              </a:r>
              <a:r>
                <a:rPr lang="zh-CN" altLang="en-US" sz="1600">
                  <a:sym typeface="+mn-ea"/>
                </a:rPr>
                <a:t>，并拉近特写被点击物体</a:t>
              </a:r>
              <a:r>
                <a:rPr lang="en-US" altLang="zh-CN" sz="1600">
                  <a:sym typeface="+mn-ea"/>
                </a:rPr>
                <a:t>；</a:t>
              </a:r>
              <a:endParaRPr lang="en-US" altLang="zh-CN" sz="1600"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201545" y="4503420"/>
            <a:ext cx="6405880" cy="1022985"/>
            <a:chOff x="6351" y="3068"/>
            <a:chExt cx="10088" cy="1951"/>
          </a:xfrm>
        </p:grpSpPr>
        <p:grpSp>
          <p:nvGrpSpPr>
            <p:cNvPr id="33" name="组合 32"/>
            <p:cNvGrpSpPr/>
            <p:nvPr/>
          </p:nvGrpSpPr>
          <p:grpSpPr>
            <a:xfrm rot="16200000">
              <a:off x="10419" y="-1001"/>
              <a:ext cx="1951" cy="10088"/>
              <a:chOff x="1349702" y="1746119"/>
              <a:chExt cx="1645146" cy="1936519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1349702" y="1746119"/>
                <a:ext cx="1645146" cy="1936519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127000" dir="3600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1381172" y="1755334"/>
                <a:ext cx="1598400" cy="1915970"/>
              </a:xfrm>
              <a:prstGeom prst="roundRect">
                <a:avLst/>
              </a:prstGeom>
              <a:gradFill>
                <a:gsLst>
                  <a:gs pos="65000">
                    <a:srgbClr val="F0F0F0"/>
                  </a:gs>
                  <a:gs pos="27000">
                    <a:srgbClr val="FBFBFB"/>
                  </a:gs>
                  <a:gs pos="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/>
            <p:cNvSpPr>
              <a:spLocks noChangeArrowheads="1"/>
            </p:cNvSpPr>
            <p:nvPr/>
          </p:nvSpPr>
          <p:spPr bwMode="auto">
            <a:xfrm>
              <a:off x="6652" y="3292"/>
              <a:ext cx="8726" cy="16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55537" tIns="77769" rIns="155537" bIns="77769">
              <a:spAutoFit/>
            </a:bodyPr>
            <a:p>
              <a:pPr>
                <a:buNone/>
              </a:pPr>
              <a:r>
                <a:rPr lang="en-US" altLang="zh-CN" sz="1600">
                  <a:latin typeface="+mn-ea"/>
                  <a:sym typeface="+mn-ea"/>
                </a:rPr>
                <a:t>3</a:t>
              </a:r>
              <a:r>
                <a:rPr lang="zh-CN" altLang="en-US" sz="1600">
                  <a:latin typeface="+mn-ea"/>
                  <a:sym typeface="+mn-ea"/>
                </a:rPr>
                <a:t>.操作：</a:t>
              </a:r>
              <a:r>
                <a:rPr lang="en-US" altLang="zh-CN" sz="1600">
                  <a:latin typeface="+mn-ea"/>
                  <a:sym typeface="+mn-ea"/>
                </a:rPr>
                <a:t>a</a:t>
              </a:r>
              <a:r>
                <a:rPr lang="zh-CN" altLang="en-US" sz="1600">
                  <a:latin typeface="+mn-ea"/>
                  <a:sym typeface="+mn-ea"/>
                </a:rPr>
                <a:t>、鼠标左键点击可以查看物品上的零件；</a:t>
              </a:r>
              <a:endParaRPr lang="zh-CN" altLang="en-US" sz="1600">
                <a:latin typeface="+mn-ea"/>
                <a:sym typeface="+mn-ea"/>
              </a:endParaRPr>
            </a:p>
            <a:p>
              <a:pPr>
                <a:buNone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微软雅黑" panose="020B0503020204020204" pitchFamily="34" charset="-122"/>
                  <a:sym typeface="+mn-ea"/>
                </a:rPr>
                <a:t>       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微软雅黑" panose="020B0503020204020204" pitchFamily="34" charset="-122"/>
                  <a:sym typeface="+mn-ea"/>
                </a:rPr>
                <a:t>b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微软雅黑" panose="020B0503020204020204" pitchFamily="34" charset="-122"/>
                  <a:sym typeface="+mn-ea"/>
                </a:rPr>
                <a:t>、鼠标中键适当放大缩小悬浮的3D物品；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微软雅黑" panose="020B0503020204020204" pitchFamily="34" charset="-122"/>
                <a:sym typeface="+mn-ea"/>
              </a:endParaRPr>
            </a:p>
            <a:p>
              <a:pPr>
                <a:buNone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微软雅黑" panose="020B0503020204020204" pitchFamily="34" charset="-122"/>
                  <a:sym typeface="+mn-ea"/>
                </a:rPr>
                <a:t>       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微软雅黑" panose="020B0503020204020204" pitchFamily="34" charset="-122"/>
                  <a:sym typeface="+mn-ea"/>
                </a:rPr>
                <a:t>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微软雅黑" panose="020B0503020204020204" pitchFamily="34" charset="-122"/>
                  <a:sym typeface="+mn-ea"/>
                </a:rPr>
                <a:t>、鼠标右键拖拽可以旋转物品查看；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16785" y="5664835"/>
            <a:ext cx="6405880" cy="1175737"/>
            <a:chOff x="6351" y="3068"/>
            <a:chExt cx="10088" cy="2034"/>
          </a:xfrm>
        </p:grpSpPr>
        <p:grpSp>
          <p:nvGrpSpPr>
            <p:cNvPr id="6" name="组合 5"/>
            <p:cNvGrpSpPr/>
            <p:nvPr/>
          </p:nvGrpSpPr>
          <p:grpSpPr>
            <a:xfrm rot="16200000">
              <a:off x="10419" y="-1001"/>
              <a:ext cx="1951" cy="10088"/>
              <a:chOff x="1349702" y="1746119"/>
              <a:chExt cx="1645146" cy="1936519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349702" y="1746119"/>
                <a:ext cx="1645146" cy="1936519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  <a:effectLst>
                <a:outerShdw blurRad="127000" dir="3600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1381172" y="1755334"/>
                <a:ext cx="1598400" cy="1915970"/>
              </a:xfrm>
              <a:prstGeom prst="roundRect">
                <a:avLst/>
              </a:prstGeom>
              <a:gradFill>
                <a:gsLst>
                  <a:gs pos="65000">
                    <a:srgbClr val="F0F0F0"/>
                  </a:gs>
                  <a:gs pos="27000">
                    <a:srgbClr val="FBFBFB"/>
                  </a:gs>
                  <a:gs pos="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6558" y="3189"/>
              <a:ext cx="9677" cy="1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155537" tIns="77769" rIns="155537" bIns="77769">
              <a:spAutoFit/>
            </a:bodyPr>
            <a:p>
              <a:pPr lvl="0">
                <a:lnSpc>
                  <a:spcPct val="130000"/>
                </a:lnSpc>
              </a:pPr>
              <a:r>
                <a:rPr lang="en-US" altLang="zh-CN" sz="1600">
                  <a:sym typeface="+mn-ea"/>
                </a:rPr>
                <a:t>4</a:t>
              </a:r>
              <a:r>
                <a:rPr lang="zh-CN" altLang="en-US" sz="1600">
                  <a:sym typeface="+mn-ea"/>
                </a:rPr>
                <a:t>.放下：</a:t>
              </a:r>
              <a:r>
                <a:rPr lang="en-US" altLang="zh-CN" sz="1600">
                  <a:sym typeface="+mn-ea"/>
                </a:rPr>
                <a:t>a</a:t>
              </a:r>
              <a:r>
                <a:rPr lang="zh-CN" altLang="en-US" sz="1600">
                  <a:sym typeface="+mn-ea"/>
                </a:rPr>
                <a:t>、鼠标右键单击空白处/其他物品/画面任何地方；</a:t>
              </a:r>
              <a:endParaRPr lang="zh-CN" altLang="en-US" sz="1600">
                <a:sym typeface="+mn-ea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1600">
                  <a:sym typeface="+mn-ea"/>
                </a:rPr>
                <a:t>                 </a:t>
              </a:r>
              <a:r>
                <a:rPr lang="en-US" altLang="zh-CN" sz="1600">
                  <a:sym typeface="+mn-ea"/>
                </a:rPr>
                <a:t>b</a:t>
              </a:r>
              <a:r>
                <a:rPr lang="zh-CN" altLang="en-US" sz="1600">
                  <a:sym typeface="+mn-ea"/>
                </a:rPr>
                <a:t>、鼠标左键单击空白处；</a:t>
              </a:r>
              <a:endParaRPr lang="zh-CN" altLang="en-US" sz="1600">
                <a:sym typeface="+mn-ea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1600">
                  <a:sym typeface="+mn-ea"/>
                </a:rPr>
                <a:t>                 </a:t>
              </a:r>
              <a:r>
                <a:rPr lang="en-US" altLang="zh-CN" sz="1600">
                  <a:sym typeface="+mn-ea"/>
                </a:rPr>
                <a:t>c</a:t>
              </a:r>
              <a:r>
                <a:rPr lang="zh-CN" altLang="en-US" sz="1600">
                  <a:sym typeface="+mn-ea"/>
                </a:rPr>
                <a:t>、鼠标左键双击空白处；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108936" y="216396"/>
            <a:ext cx="3533618" cy="494665"/>
            <a:chOff x="11638016" y="216396"/>
            <a:chExt cx="3533618" cy="494665"/>
          </a:xfrm>
        </p:grpSpPr>
        <p:sp>
          <p:nvSpPr>
            <p:cNvPr id="18" name="TextBox 36"/>
            <p:cNvSpPr txBox="1"/>
            <p:nvPr/>
          </p:nvSpPr>
          <p:spPr>
            <a:xfrm>
              <a:off x="12030289" y="216396"/>
              <a:ext cx="314134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PC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端的</a:t>
              </a:r>
              <a:r>
                <a:rPr lang="en-US" altLang="zh-CN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3D</a:t>
              </a:r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交互细节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21" name="椭圆 20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D:\Backup\桌面\图片1.png图片1"/>
          <p:cNvPicPr>
            <a:picLocks noChangeAspect="1"/>
          </p:cNvPicPr>
          <p:nvPr/>
        </p:nvPicPr>
        <p:blipFill rotWithShape="1">
          <a:blip r:embed="rId1"/>
          <a:srcRect l="17960" r="13295"/>
          <a:stretch>
            <a:fillRect/>
          </a:stretch>
        </p:blipFill>
        <p:spPr>
          <a:xfrm>
            <a:off x="6624320" y="4126865"/>
            <a:ext cx="1699260" cy="171005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7" name="矩形 30"/>
          <p:cNvSpPr>
            <a:spLocks noChangeArrowheads="1"/>
          </p:cNvSpPr>
          <p:nvPr/>
        </p:nvSpPr>
        <p:spPr bwMode="auto">
          <a:xfrm>
            <a:off x="9000777" y="2997440"/>
            <a:ext cx="2852483" cy="20929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55537" tIns="77769" rIns="155537" bIns="7776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针对不同分类，会产生对应不同的交互操作方式，因为针对的用户、产品目的不同，所以就算是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端这一种设备，就可以产生千万种交互玩法。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玩法的创新，是游戏创新的核心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225493" y="2383175"/>
            <a:ext cx="1698696" cy="1719588"/>
            <a:chOff x="2061907" y="1676178"/>
            <a:chExt cx="1135355" cy="1116526"/>
          </a:xfrm>
        </p:grpSpPr>
        <p:sp>
          <p:nvSpPr>
            <p:cNvPr id="15" name="矩形 14"/>
            <p:cNvSpPr/>
            <p:nvPr/>
          </p:nvSpPr>
          <p:spPr>
            <a:xfrm>
              <a:off x="2061907" y="1676178"/>
              <a:ext cx="1135355" cy="1116526"/>
            </a:xfrm>
            <a:prstGeom prst="rect">
              <a:avLst/>
            </a:prstGeom>
            <a:solidFill>
              <a:srgbClr val="FFB329"/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069356" y="1834447"/>
              <a:ext cx="1120459" cy="526135"/>
              <a:chOff x="4969098" y="4131765"/>
              <a:chExt cx="2955988" cy="139945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028902" y="4131765"/>
                <a:ext cx="2836379" cy="506666"/>
              </a:xfrm>
              <a:prstGeom prst="rect">
                <a:avLst/>
              </a:prstGeom>
              <a:noFill/>
            </p:spPr>
            <p:txBody>
              <a:bodyPr wrap="square" tIns="0" bIns="0" rtlCol="0" anchor="t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第一人称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69098" y="5031134"/>
                <a:ext cx="2955988" cy="500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模拟驾驶、实训操作</a:t>
                </a: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6624984" y="2392134"/>
            <a:ext cx="1698696" cy="1719588"/>
            <a:chOff x="4285517" y="1676178"/>
            <a:chExt cx="1135355" cy="1116526"/>
          </a:xfrm>
          <a:solidFill>
            <a:srgbClr val="E74E09"/>
          </a:solidFill>
        </p:grpSpPr>
        <p:sp>
          <p:nvSpPr>
            <p:cNvPr id="17" name="矩形 16"/>
            <p:cNvSpPr/>
            <p:nvPr/>
          </p:nvSpPr>
          <p:spPr>
            <a:xfrm>
              <a:off x="4285517" y="1676178"/>
              <a:ext cx="1135355" cy="111652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292966" y="1823148"/>
              <a:ext cx="1120459" cy="569742"/>
              <a:chOff x="4886061" y="4101707"/>
              <a:chExt cx="2955988" cy="1515442"/>
            </a:xfrm>
            <a:grpFill/>
          </p:grpSpPr>
          <p:sp>
            <p:nvSpPr>
              <p:cNvPr id="51" name="TextBox 50"/>
              <p:cNvSpPr txBox="1"/>
              <p:nvPr/>
            </p:nvSpPr>
            <p:spPr>
              <a:xfrm>
                <a:off x="4945867" y="4101707"/>
                <a:ext cx="2836379" cy="506666"/>
              </a:xfrm>
              <a:prstGeom prst="rect">
                <a:avLst/>
              </a:prstGeom>
              <a:noFill/>
            </p:spPr>
            <p:txBody>
              <a:bodyPr wrap="square" tIns="0" bIns="0" rtlCol="0" anchor="t">
                <a:spAutoFit/>
              </a:bodyPr>
              <a:lstStyle>
                <a:defPPr>
                  <a:defRPr lang="zh-CN"/>
                </a:defPPr>
                <a:lvl1pPr algn="ctr">
                  <a:defRPr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defRPr>
                </a:lvl1pPr>
              </a:lstStyle>
              <a:p>
                <a:r>
                  <a:rPr lang="zh-CN" altLang="en-US" dirty="0"/>
                  <a:t>单体物展示</a:t>
                </a:r>
                <a:endParaRPr lang="zh-CN" alt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886061" y="5031135"/>
                <a:ext cx="2955988" cy="586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单个物品展示</a:t>
                </a: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4937430" y="4126236"/>
            <a:ext cx="1698696" cy="1719588"/>
            <a:chOff x="3157612" y="2792704"/>
            <a:chExt cx="1135355" cy="1116526"/>
          </a:xfrm>
        </p:grpSpPr>
        <p:sp>
          <p:nvSpPr>
            <p:cNvPr id="20" name="矩形 19"/>
            <p:cNvSpPr/>
            <p:nvPr/>
          </p:nvSpPr>
          <p:spPr>
            <a:xfrm>
              <a:off x="3157612" y="2792704"/>
              <a:ext cx="1135355" cy="1116526"/>
            </a:xfrm>
            <a:prstGeom prst="rect">
              <a:avLst/>
            </a:prstGeom>
            <a:solidFill>
              <a:srgbClr val="FFB329"/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165059" y="2990049"/>
              <a:ext cx="1120458" cy="485964"/>
              <a:chOff x="4866408" y="4101707"/>
              <a:chExt cx="2955988" cy="1292605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4926215" y="4101707"/>
                <a:ext cx="2836379" cy="506666"/>
              </a:xfrm>
              <a:prstGeom prst="rect">
                <a:avLst/>
              </a:prstGeom>
              <a:noFill/>
            </p:spPr>
            <p:txBody>
              <a:bodyPr wrap="square" tIns="0" bIns="0" rtlCol="0" anchor="t">
                <a:spAutoFit/>
              </a:bodyPr>
              <a:lstStyle>
                <a:defPPr>
                  <a:defRPr lang="zh-CN"/>
                </a:defPPr>
                <a:lvl1pPr algn="ctr">
                  <a:defRPr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defRPr>
                </a:lvl1pPr>
              </a:lstStyle>
              <a:p>
                <a:r>
                  <a:rPr lang="zh-CN" altLang="en-US" dirty="0"/>
                  <a:t>展示大空间</a:t>
                </a:r>
                <a:endParaRPr lang="zh-CN" alt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866408" y="5031135"/>
                <a:ext cx="2955988" cy="363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对室内、室外关注</a:t>
                </a: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1524293" y="4121859"/>
            <a:ext cx="1698696" cy="1719588"/>
            <a:chOff x="914714" y="2792704"/>
            <a:chExt cx="1135355" cy="1116526"/>
          </a:xfrm>
          <a:solidFill>
            <a:srgbClr val="E74E09"/>
          </a:solidFill>
        </p:grpSpPr>
        <p:sp>
          <p:nvSpPr>
            <p:cNvPr id="18" name="矩形 17"/>
            <p:cNvSpPr/>
            <p:nvPr/>
          </p:nvSpPr>
          <p:spPr>
            <a:xfrm>
              <a:off x="914714" y="2792704"/>
              <a:ext cx="1135355" cy="111652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922161" y="2978557"/>
              <a:ext cx="1120459" cy="569897"/>
              <a:chOff x="4898558" y="4101707"/>
              <a:chExt cx="2955988" cy="1515856"/>
            </a:xfrm>
            <a:grpFill/>
          </p:grpSpPr>
          <p:sp>
            <p:nvSpPr>
              <p:cNvPr id="60" name="TextBox 59"/>
              <p:cNvSpPr txBox="1"/>
              <p:nvPr/>
            </p:nvSpPr>
            <p:spPr>
              <a:xfrm>
                <a:off x="4958369" y="4101707"/>
                <a:ext cx="2836379" cy="506666"/>
              </a:xfrm>
              <a:prstGeom prst="rect">
                <a:avLst/>
              </a:prstGeom>
              <a:noFill/>
            </p:spPr>
            <p:txBody>
              <a:bodyPr wrap="square" tIns="0" bIns="0" rtlCol="0" anchor="t">
                <a:spAutoFit/>
              </a:bodyPr>
              <a:lstStyle>
                <a:defPPr>
                  <a:defRPr lang="zh-CN"/>
                </a:defPPr>
                <a:lvl1pPr algn="ctr">
                  <a:defRPr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defRPr>
                </a:lvl1pPr>
              </a:lstStyle>
              <a:p>
                <a:r>
                  <a:rPr lang="zh-CN" altLang="en-US" dirty="0"/>
                  <a:t>第三人称</a:t>
                </a:r>
                <a:endParaRPr lang="zh-CN" altLang="en-US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898558" y="5031135"/>
                <a:ext cx="2955988" cy="58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策略类游戏、故事性闯关</a:t>
                </a: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2" name="图片 21" descr="F:\AAA参考\A优秀交互软件参考_学科_设备\Game游戏资料\Tengami（纸镜）\66411392691496.jpg66411392691496"/>
          <p:cNvPicPr>
            <a:picLocks noChangeAspect="1"/>
          </p:cNvPicPr>
          <p:nvPr/>
        </p:nvPicPr>
        <p:blipFill rotWithShape="1">
          <a:blip r:embed="rId2"/>
          <a:srcRect l="23478" r="21193"/>
          <a:stretch>
            <a:fillRect/>
          </a:stretch>
        </p:blipFill>
        <p:spPr>
          <a:xfrm>
            <a:off x="1524000" y="2383155"/>
            <a:ext cx="1698625" cy="171958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4" name="图片 23" descr="F:\AAA参考\A优秀交互软件参考_学科_设备\Game游戏资料\AAAAAVR头盔\HTC-Press-Image-6.jpgHTC-Press-Image-6"/>
          <p:cNvPicPr>
            <a:picLocks noChangeAspect="1"/>
          </p:cNvPicPr>
          <p:nvPr/>
        </p:nvPicPr>
        <p:blipFill rotWithShape="1">
          <a:blip r:embed="rId3"/>
          <a:srcRect l="21569" r="19224"/>
          <a:stretch>
            <a:fillRect/>
          </a:stretch>
        </p:blipFill>
        <p:spPr>
          <a:xfrm>
            <a:off x="4937125" y="2383155"/>
            <a:ext cx="1715135" cy="174053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 descr="F:\AAA参考\Changjing场景优\B室外类\fabio-palvelli-glorit.jpgfabio-palvelli-glorit"/>
          <p:cNvPicPr>
            <a:picLocks noChangeAspect="1"/>
          </p:cNvPicPr>
          <p:nvPr/>
        </p:nvPicPr>
        <p:blipFill rotWithShape="1">
          <a:blip r:embed="rId4"/>
          <a:srcRect l="12667" r="13022"/>
          <a:stretch>
            <a:fillRect/>
          </a:stretch>
        </p:blipFill>
        <p:spPr>
          <a:xfrm>
            <a:off x="3203575" y="4121785"/>
            <a:ext cx="1728470" cy="173418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9083965" y="2406952"/>
            <a:ext cx="2571815" cy="578422"/>
            <a:chOff x="1222304" y="1493231"/>
            <a:chExt cx="1718920" cy="375568"/>
          </a:xfrm>
        </p:grpSpPr>
        <p:cxnSp>
          <p:nvCxnSpPr>
            <p:cNvPr id="29" name="Straight Connector 38"/>
            <p:cNvCxnSpPr/>
            <p:nvPr/>
          </p:nvCxnSpPr>
          <p:spPr bwMode="auto">
            <a:xfrm>
              <a:off x="1263457" y="1868799"/>
              <a:ext cx="1677767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1222304" y="1493231"/>
              <a:ext cx="720000" cy="243888"/>
              <a:chOff x="1222304" y="1493231"/>
              <a:chExt cx="720000" cy="243888"/>
            </a:xfrm>
          </p:grpSpPr>
          <p:sp>
            <p:nvSpPr>
              <p:cNvPr id="31" name="Rounded Rectangle 43"/>
              <p:cNvSpPr/>
              <p:nvPr/>
            </p:nvSpPr>
            <p:spPr>
              <a:xfrm>
                <a:off x="1222304" y="1493231"/>
                <a:ext cx="720000" cy="243888"/>
              </a:xfrm>
              <a:prstGeom prst="roundRect">
                <a:avLst>
                  <a:gd name="adj" fmla="val 46832"/>
                </a:avLst>
              </a:prstGeom>
              <a:solidFill>
                <a:srgbClr val="E74E09"/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393864" y="1510378"/>
                <a:ext cx="376880" cy="218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</a:t>
                </a:r>
                <a:endPara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9654276" y="216396"/>
            <a:ext cx="3951448" cy="494665"/>
            <a:chOff x="11638016" y="216396"/>
            <a:chExt cx="3951448" cy="494665"/>
          </a:xfrm>
        </p:grpSpPr>
        <p:sp>
          <p:nvSpPr>
            <p:cNvPr id="3" name="TextBox 36"/>
            <p:cNvSpPr txBox="1"/>
            <p:nvPr/>
          </p:nvSpPr>
          <p:spPr>
            <a:xfrm>
              <a:off x="12030289" y="216396"/>
              <a:ext cx="355917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按操作方式分类的互动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5" name="椭圆 4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654276" y="216396"/>
            <a:ext cx="3951448" cy="494665"/>
            <a:chOff x="11638016" y="216396"/>
            <a:chExt cx="3951448" cy="494665"/>
          </a:xfrm>
        </p:grpSpPr>
        <p:sp>
          <p:nvSpPr>
            <p:cNvPr id="3" name="TextBox 36"/>
            <p:cNvSpPr txBox="1"/>
            <p:nvPr/>
          </p:nvSpPr>
          <p:spPr>
            <a:xfrm>
              <a:off x="12030289" y="216396"/>
              <a:ext cx="355917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按操作方式分类的互动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5" name="椭圆 4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9215" y="1562100"/>
            <a:ext cx="8968740" cy="5109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2614534" y="2568816"/>
            <a:ext cx="2585737" cy="2661333"/>
            <a:chOff x="1827622" y="1343919"/>
            <a:chExt cx="2304000" cy="2304000"/>
          </a:xfrm>
        </p:grpSpPr>
        <p:sp>
          <p:nvSpPr>
            <p:cNvPr id="89" name="椭圆 8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sz="4100" b="1" dirty="0" smtClean="0">
                  <a:solidFill>
                    <a:srgbClr val="E74E09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目录</a:t>
              </a:r>
              <a:r>
                <a:rPr lang="en-US" altLang="zh-CN" dirty="0" smtClean="0">
                  <a:solidFill>
                    <a:srgbClr val="E74E09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Menu</a:t>
              </a:r>
              <a:endParaRPr lang="zh-CN" altLang="en-US" dirty="0">
                <a:solidFill>
                  <a:srgbClr val="E74E09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6362739" y="2687789"/>
            <a:ext cx="3807744" cy="5822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3693" tIns="51846" rIns="103693" bIns="51846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355657" y="3580777"/>
            <a:ext cx="3807744" cy="5822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3693" tIns="51846" rIns="103693" bIns="51846" rtlCol="0" anchor="ctr"/>
          <a:lstStyle/>
          <a:p>
            <a:pPr algn="ctr"/>
            <a:endParaRPr lang="zh-CN" altLang="en-US" sz="1400"/>
          </a:p>
        </p:txBody>
      </p:sp>
      <p:sp>
        <p:nvSpPr>
          <p:cNvPr id="26" name="圆角矩形 25"/>
          <p:cNvSpPr/>
          <p:nvPr/>
        </p:nvSpPr>
        <p:spPr>
          <a:xfrm>
            <a:off x="6355657" y="4495712"/>
            <a:ext cx="3807744" cy="5822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3693" tIns="51846" rIns="103693" bIns="51846" rtlCol="0" anchor="ctr"/>
          <a:lstStyle/>
          <a:p>
            <a:pPr algn="ctr"/>
            <a:endParaRPr lang="zh-CN" alt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7372148" y="2747823"/>
            <a:ext cx="2450200" cy="525780"/>
          </a:xfrm>
          <a:prstGeom prst="rect">
            <a:avLst/>
          </a:prstGeom>
          <a:noFill/>
        </p:spPr>
        <p:txBody>
          <a:bodyPr wrap="square" lIns="103693" tIns="51846" rIns="103693" bIns="51846" rtlCol="0">
            <a:spAutoFit/>
          </a:bodyPr>
          <a:lstStyle/>
          <a:p>
            <a:r>
              <a:rPr lang="zh-CN" altLang="en-US" sz="25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一、回顾上周</a:t>
            </a:r>
            <a:endParaRPr lang="zh-CN" altLang="en-US" sz="25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908934" y="2833362"/>
            <a:ext cx="282815" cy="2910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693" tIns="51846" rIns="103693" bIns="51846"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8935" y="3640811"/>
            <a:ext cx="3261996" cy="514350"/>
            <a:chOff x="5933823" y="2544869"/>
            <a:chExt cx="2906575" cy="445289"/>
          </a:xfrm>
        </p:grpSpPr>
        <p:sp>
          <p:nvSpPr>
            <p:cNvPr id="33" name="TextBox 32"/>
            <p:cNvSpPr txBox="1"/>
            <p:nvPr/>
          </p:nvSpPr>
          <p:spPr>
            <a:xfrm>
              <a:off x="6346300" y="2544869"/>
              <a:ext cx="2494098" cy="44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二、</a:t>
              </a:r>
              <a:r>
                <a:rPr lang="en-US" altLang="zh-CN" sz="25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3D</a:t>
              </a:r>
              <a:r>
                <a:rPr lang="zh-CN" altLang="en-US" sz="25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交互细节</a:t>
              </a:r>
              <a:endParaRPr lang="zh-CN" altLang="en-US" sz="25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933823" y="2618924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908935" y="4555746"/>
            <a:ext cx="3714750" cy="514350"/>
            <a:chOff x="5933823" y="3336957"/>
            <a:chExt cx="3309999" cy="445289"/>
          </a:xfrm>
        </p:grpSpPr>
        <p:sp>
          <p:nvSpPr>
            <p:cNvPr id="35" name="TextBox 34"/>
            <p:cNvSpPr txBox="1"/>
            <p:nvPr/>
          </p:nvSpPr>
          <p:spPr>
            <a:xfrm>
              <a:off x="6346300" y="3336957"/>
              <a:ext cx="2897522" cy="44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三、分类案例讲解</a:t>
              </a:r>
              <a:endParaRPr lang="zh-CN" altLang="en-US" sz="2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933823" y="3411012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Freeform 6"/>
          <p:cNvSpPr>
            <a:spLocks noEditPoints="1"/>
          </p:cNvSpPr>
          <p:nvPr/>
        </p:nvSpPr>
        <p:spPr bwMode="auto">
          <a:xfrm>
            <a:off x="9507014" y="1958517"/>
            <a:ext cx="429867" cy="444107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5875" cap="rnd">
            <a:solidFill>
              <a:schemeClr val="bg1"/>
            </a:solidFill>
            <a:prstDash val="solid"/>
            <a:round/>
          </a:ln>
        </p:spPr>
        <p:txBody>
          <a:bodyPr vert="horz" wrap="square" lIns="103693" tIns="51846" rIns="103693" bIns="51846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 0.25 E" pathEditMode="relative" ptsTypes="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 0.25 E" pathEditMode="relative" ptsTypes="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 0.25 E" pathEditMode="relative" ptsTypes="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 0.25 E" pathEditMode="relative" ptsTypes="">
                                      <p:cBhvr>
                                        <p:cTn id="4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bldLvl="0" animBg="1"/>
      <p:bldP spid="25" grpId="0" bldLvl="0" animBg="1"/>
      <p:bldP spid="25" grpId="1" bldLvl="0" animBg="1"/>
      <p:bldP spid="26" grpId="0" bldLvl="0" animBg="1"/>
      <p:bldP spid="26" grpId="1" bldLvl="0" animBg="1"/>
      <p:bldP spid="5" grpId="0"/>
      <p:bldP spid="5" grpId="1"/>
      <p:bldP spid="6" grpId="0" bldLvl="0" animBg="1"/>
      <p:bldP spid="6" grpId="1" bldLvl="0" animBg="1"/>
      <p:bldP spid="46" grpId="0" animBg="1"/>
      <p:bldP spid="4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5871467" y="2483008"/>
            <a:ext cx="7809608" cy="1449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>
            <a:outerShdw blurRad="1397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95597" y="3070628"/>
            <a:ext cx="3705380" cy="70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C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案例讲解</a:t>
            </a:r>
            <a:endParaRPr lang="zh-CN" altLang="en-US" sz="3600" dirty="0">
              <a:solidFill>
                <a:srgbClr val="CC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56915" y="4455576"/>
            <a:ext cx="1537897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齿轮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6915" y="4937336"/>
            <a:ext cx="1537897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输血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56755" y="5424170"/>
            <a:ext cx="293179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汽车维修</a:t>
            </a:r>
            <a:r>
              <a:rPr lang="en-US" altLang="zh-CN" sz="18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8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en-US" altLang="zh-CN" sz="18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566979" y="1587630"/>
            <a:ext cx="439118" cy="439276"/>
            <a:chOff x="1463339" y="1072758"/>
            <a:chExt cx="1546058" cy="1546058"/>
          </a:xfrm>
          <a:effectLst>
            <a:outerShdw blurRad="330200" dist="215900" dir="6900000" sx="71000" sy="71000" algn="t" rotWithShape="0">
              <a:prstClr val="black">
                <a:alpha val="54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484232" y="1093651"/>
              <a:ext cx="1504274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508674" y="1980831"/>
            <a:ext cx="2204282" cy="2204282"/>
            <a:chOff x="4508674" y="2118116"/>
            <a:chExt cx="2204282" cy="2204282"/>
          </a:xfrm>
        </p:grpSpPr>
        <p:grpSp>
          <p:nvGrpSpPr>
            <p:cNvPr id="38" name="组合 37"/>
            <p:cNvGrpSpPr/>
            <p:nvPr/>
          </p:nvGrpSpPr>
          <p:grpSpPr>
            <a:xfrm>
              <a:off x="4508674" y="2118116"/>
              <a:ext cx="2204282" cy="2204282"/>
              <a:chOff x="1517331" y="1125257"/>
              <a:chExt cx="2204282" cy="220428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517331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457200" dist="444500" dir="7800000" sx="89000" sy="89000" algn="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5044082" y="2653915"/>
              <a:ext cx="113346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03</a:t>
              </a:r>
              <a:endParaRPr lang="zh-CN" altLang="en-US" sz="6600" b="1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633689" y="2582572"/>
            <a:ext cx="636938" cy="636938"/>
            <a:chOff x="1517331" y="1125257"/>
            <a:chExt cx="2204282" cy="2204282"/>
          </a:xfrm>
        </p:grpSpPr>
        <p:sp>
          <p:nvSpPr>
            <p:cNvPr id="52" name="椭圆 51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895723" y="4318291"/>
            <a:ext cx="636938" cy="636938"/>
            <a:chOff x="1517331" y="1125257"/>
            <a:chExt cx="2204282" cy="2204282"/>
          </a:xfrm>
        </p:grpSpPr>
        <p:sp>
          <p:nvSpPr>
            <p:cNvPr id="55" name="椭圆 54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017767" y="3675305"/>
            <a:ext cx="520178" cy="520178"/>
            <a:chOff x="1517331" y="1125257"/>
            <a:chExt cx="2204282" cy="2204282"/>
          </a:xfrm>
        </p:grpSpPr>
        <p:sp>
          <p:nvSpPr>
            <p:cNvPr id="58" name="椭圆 57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99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3" grpId="0"/>
      <p:bldP spid="27" grpId="0"/>
      <p:bldP spid="29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683101" y="216396"/>
            <a:ext cx="1208883" cy="448281"/>
            <a:chOff x="11638016" y="216396"/>
            <a:chExt cx="1208883" cy="448281"/>
          </a:xfrm>
        </p:grpSpPr>
        <p:sp>
          <p:nvSpPr>
            <p:cNvPr id="3" name="TextBox 36"/>
            <p:cNvSpPr txBox="1"/>
            <p:nvPr/>
          </p:nvSpPr>
          <p:spPr>
            <a:xfrm>
              <a:off x="12030289" y="216396"/>
              <a:ext cx="816610" cy="36385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sz="1600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齿轮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5" name="椭圆 4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2" name="图片 11" descr="fcy"/>
          <p:cNvPicPr>
            <a:picLocks noChangeAspect="1"/>
          </p:cNvPicPr>
          <p:nvPr/>
        </p:nvPicPr>
        <p:blipFill>
          <a:blip r:embed="rId1"/>
          <a:srcRect l="11841"/>
          <a:stretch>
            <a:fillRect/>
          </a:stretch>
        </p:blipFill>
        <p:spPr>
          <a:xfrm>
            <a:off x="847090" y="1461135"/>
            <a:ext cx="3994785" cy="2832735"/>
          </a:xfrm>
          <a:prstGeom prst="rect">
            <a:avLst/>
          </a:prstGeom>
        </p:spPr>
      </p:pic>
      <p:pic>
        <p:nvPicPr>
          <p:cNvPr id="13" name="图片 12" descr="skjc_xr_0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35" y="1461135"/>
            <a:ext cx="4846320" cy="2899410"/>
          </a:xfrm>
          <a:prstGeom prst="rect">
            <a:avLst/>
          </a:prstGeom>
        </p:spPr>
      </p:pic>
      <p:pic>
        <p:nvPicPr>
          <p:cNvPr id="14" name="图片 13" descr="齿轮实验室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35" y="4293870"/>
            <a:ext cx="4846955" cy="2639060"/>
          </a:xfrm>
          <a:prstGeom prst="rect">
            <a:avLst/>
          </a:prstGeom>
        </p:spPr>
      </p:pic>
      <p:pic>
        <p:nvPicPr>
          <p:cNvPr id="15" name="图片 14" descr="齿轮实验室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" y="4293870"/>
            <a:ext cx="3827145" cy="2638425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10206958" y="1440996"/>
            <a:ext cx="2216179" cy="506818"/>
            <a:chOff x="13404" y="3615"/>
            <a:chExt cx="3490" cy="798"/>
          </a:xfrm>
        </p:grpSpPr>
        <p:sp>
          <p:nvSpPr>
            <p:cNvPr id="55" name="椭圆 54"/>
            <p:cNvSpPr/>
            <p:nvPr/>
          </p:nvSpPr>
          <p:spPr>
            <a:xfrm>
              <a:off x="13404" y="3615"/>
              <a:ext cx="775" cy="798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p>
              <a:pPr algn="ctr"/>
              <a:endParaRPr lang="zh-CN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519" y="3690"/>
              <a:ext cx="2375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第一人称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404" y="3647"/>
              <a:ext cx="1115" cy="65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p>
              <a:r>
                <a:rPr lang="en-US" altLang="zh-CN" sz="1800" dirty="0">
                  <a:solidFill>
                    <a:schemeClr val="bg1"/>
                  </a:solidFill>
                  <a:latin typeface="Humnst777 BlkCn BT" panose="020B0803030504020204" pitchFamily="34" charset="0"/>
                </a:rPr>
                <a:t>01</a:t>
              </a:r>
              <a:endParaRPr lang="en-US" altLang="zh-CN" sz="1800" dirty="0">
                <a:solidFill>
                  <a:schemeClr val="bg1"/>
                </a:solidFill>
                <a:latin typeface="Humnst777 BlkCn BT" panose="020B0803030504020204" pitchFamily="34" charset="0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V="1">
            <a:off x="9691370" y="1440815"/>
            <a:ext cx="4445" cy="549148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206958" y="2261416"/>
            <a:ext cx="2216179" cy="506818"/>
            <a:chOff x="13404" y="3615"/>
            <a:chExt cx="3490" cy="798"/>
          </a:xfrm>
        </p:grpSpPr>
        <p:sp>
          <p:nvSpPr>
            <p:cNvPr id="19" name="椭圆 18"/>
            <p:cNvSpPr/>
            <p:nvPr/>
          </p:nvSpPr>
          <p:spPr>
            <a:xfrm>
              <a:off x="13404" y="3615"/>
              <a:ext cx="775" cy="798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p>
              <a:pPr algn="ctr"/>
              <a:endParaRPr lang="zh-CN" altLang="en-US" dirty="0"/>
            </a:p>
          </p:txBody>
        </p:sp>
        <p:sp>
          <p:nvSpPr>
            <p:cNvPr id="20" name="TextBox 65"/>
            <p:cNvSpPr txBox="1"/>
            <p:nvPr/>
          </p:nvSpPr>
          <p:spPr>
            <a:xfrm>
              <a:off x="14519" y="3690"/>
              <a:ext cx="2375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模拟实验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21" name="TextBox 72"/>
            <p:cNvSpPr txBox="1"/>
            <p:nvPr/>
          </p:nvSpPr>
          <p:spPr>
            <a:xfrm>
              <a:off x="13404" y="3647"/>
              <a:ext cx="1115" cy="65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p>
              <a:r>
                <a:rPr lang="en-US" altLang="zh-CN" sz="1800" dirty="0">
                  <a:solidFill>
                    <a:schemeClr val="bg1"/>
                  </a:solidFill>
                  <a:latin typeface="Humnst777 BlkCn BT" panose="020B0803030504020204" pitchFamily="34" charset="0"/>
                </a:rPr>
                <a:t>02</a:t>
              </a:r>
              <a:endParaRPr lang="en-US" altLang="zh-CN" sz="1800" dirty="0">
                <a:solidFill>
                  <a:schemeClr val="bg1"/>
                </a:solidFill>
                <a:latin typeface="Humnst777 BlkCn BT" panose="020B0803030504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206958" y="3147241"/>
            <a:ext cx="2684815" cy="506818"/>
            <a:chOff x="13404" y="3615"/>
            <a:chExt cx="4228" cy="798"/>
          </a:xfrm>
        </p:grpSpPr>
        <p:sp>
          <p:nvSpPr>
            <p:cNvPr id="23" name="椭圆 22"/>
            <p:cNvSpPr/>
            <p:nvPr/>
          </p:nvSpPr>
          <p:spPr>
            <a:xfrm>
              <a:off x="13404" y="3615"/>
              <a:ext cx="775" cy="798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p>
              <a:pPr algn="ctr"/>
              <a:endParaRPr lang="zh-CN" altLang="en-US" dirty="0"/>
            </a:p>
          </p:txBody>
        </p:sp>
        <p:sp>
          <p:nvSpPr>
            <p:cNvPr id="24" name="TextBox 65"/>
            <p:cNvSpPr txBox="1"/>
            <p:nvPr/>
          </p:nvSpPr>
          <p:spPr>
            <a:xfrm>
              <a:off x="14519" y="3690"/>
              <a:ext cx="3113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实验过程重流程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25" name="TextBox 72"/>
            <p:cNvSpPr txBox="1"/>
            <p:nvPr/>
          </p:nvSpPr>
          <p:spPr>
            <a:xfrm>
              <a:off x="13404" y="3647"/>
              <a:ext cx="1115" cy="65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p>
              <a:r>
                <a:rPr lang="en-US" altLang="zh-CN" sz="1800" dirty="0">
                  <a:solidFill>
                    <a:schemeClr val="bg1"/>
                  </a:solidFill>
                  <a:latin typeface="Humnst777 BlkCn BT" panose="020B0803030504020204" pitchFamily="34" charset="0"/>
                </a:rPr>
                <a:t>03</a:t>
              </a:r>
              <a:endParaRPr lang="en-US" altLang="zh-CN" sz="1800" dirty="0">
                <a:solidFill>
                  <a:schemeClr val="bg1"/>
                </a:solidFill>
                <a:latin typeface="Humnst777 BlkCn BT" panose="020B0803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683101" y="216396"/>
            <a:ext cx="1208883" cy="448281"/>
            <a:chOff x="11638016" y="216396"/>
            <a:chExt cx="1208883" cy="448281"/>
          </a:xfrm>
        </p:grpSpPr>
        <p:sp>
          <p:nvSpPr>
            <p:cNvPr id="3" name="TextBox 36"/>
            <p:cNvSpPr txBox="1"/>
            <p:nvPr/>
          </p:nvSpPr>
          <p:spPr>
            <a:xfrm>
              <a:off x="12030289" y="216396"/>
              <a:ext cx="816610" cy="36385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sz="1600" dirty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 输血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5" name="椭圆 4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6" name="图片 15" descr="输血项目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" y="1233170"/>
            <a:ext cx="8674735" cy="5699125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10206958" y="1440996"/>
            <a:ext cx="2216179" cy="506818"/>
            <a:chOff x="13404" y="3615"/>
            <a:chExt cx="3490" cy="798"/>
          </a:xfrm>
        </p:grpSpPr>
        <p:sp>
          <p:nvSpPr>
            <p:cNvPr id="55" name="椭圆 54"/>
            <p:cNvSpPr/>
            <p:nvPr/>
          </p:nvSpPr>
          <p:spPr>
            <a:xfrm>
              <a:off x="13404" y="3615"/>
              <a:ext cx="775" cy="798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p>
              <a:pPr algn="ctr"/>
              <a:endParaRPr lang="zh-CN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519" y="3690"/>
              <a:ext cx="2375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第一人称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404" y="3647"/>
              <a:ext cx="1115" cy="65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p>
              <a:r>
                <a:rPr lang="en-US" altLang="zh-CN" sz="1800" dirty="0">
                  <a:solidFill>
                    <a:schemeClr val="bg1"/>
                  </a:solidFill>
                  <a:latin typeface="Humnst777 BlkCn BT" panose="020B0803030504020204" pitchFamily="34" charset="0"/>
                </a:rPr>
                <a:t>01</a:t>
              </a:r>
              <a:endParaRPr lang="en-US" altLang="zh-CN" sz="1800" dirty="0">
                <a:solidFill>
                  <a:schemeClr val="bg1"/>
                </a:solidFill>
                <a:latin typeface="Humnst777 BlkCn BT" panose="020B0803030504020204" pitchFamily="34" charset="0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V="1">
            <a:off x="9691370" y="1440815"/>
            <a:ext cx="4445" cy="549148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206958" y="2261416"/>
            <a:ext cx="2216179" cy="506818"/>
            <a:chOff x="13404" y="3615"/>
            <a:chExt cx="3490" cy="798"/>
          </a:xfrm>
        </p:grpSpPr>
        <p:sp>
          <p:nvSpPr>
            <p:cNvPr id="19" name="椭圆 18"/>
            <p:cNvSpPr/>
            <p:nvPr/>
          </p:nvSpPr>
          <p:spPr>
            <a:xfrm>
              <a:off x="13404" y="3615"/>
              <a:ext cx="775" cy="798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p>
              <a:pPr algn="ctr"/>
              <a:endParaRPr lang="zh-CN" altLang="en-US" dirty="0"/>
            </a:p>
          </p:txBody>
        </p:sp>
        <p:sp>
          <p:nvSpPr>
            <p:cNvPr id="20" name="TextBox 65"/>
            <p:cNvSpPr txBox="1"/>
            <p:nvPr/>
          </p:nvSpPr>
          <p:spPr>
            <a:xfrm>
              <a:off x="14519" y="3690"/>
              <a:ext cx="2375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职业模拟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21" name="TextBox 72"/>
            <p:cNvSpPr txBox="1"/>
            <p:nvPr/>
          </p:nvSpPr>
          <p:spPr>
            <a:xfrm>
              <a:off x="13404" y="3647"/>
              <a:ext cx="1115" cy="65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p>
              <a:r>
                <a:rPr lang="en-US" altLang="zh-CN" sz="1800" dirty="0">
                  <a:solidFill>
                    <a:schemeClr val="bg1"/>
                  </a:solidFill>
                  <a:latin typeface="Humnst777 BlkCn BT" panose="020B0803030504020204" pitchFamily="34" charset="0"/>
                </a:rPr>
                <a:t>02</a:t>
              </a:r>
              <a:endParaRPr lang="en-US" altLang="zh-CN" sz="1800" dirty="0">
                <a:solidFill>
                  <a:schemeClr val="bg1"/>
                </a:solidFill>
                <a:latin typeface="Humnst777 BlkCn BT" panose="020B0803030504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206958" y="3147241"/>
            <a:ext cx="2684815" cy="506818"/>
            <a:chOff x="13404" y="3615"/>
            <a:chExt cx="4228" cy="798"/>
          </a:xfrm>
        </p:grpSpPr>
        <p:sp>
          <p:nvSpPr>
            <p:cNvPr id="23" name="椭圆 22"/>
            <p:cNvSpPr/>
            <p:nvPr/>
          </p:nvSpPr>
          <p:spPr>
            <a:xfrm>
              <a:off x="13404" y="3615"/>
              <a:ext cx="775" cy="798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8192" tIns="69096" rIns="138192" bIns="69096" rtlCol="0" anchor="ctr"/>
            <a:p>
              <a:pPr algn="ctr"/>
              <a:endParaRPr lang="zh-CN" altLang="en-US" dirty="0"/>
            </a:p>
          </p:txBody>
        </p:sp>
        <p:sp>
          <p:nvSpPr>
            <p:cNvPr id="24" name="TextBox 65"/>
            <p:cNvSpPr txBox="1"/>
            <p:nvPr/>
          </p:nvSpPr>
          <p:spPr>
            <a:xfrm>
              <a:off x="14519" y="3690"/>
              <a:ext cx="3113" cy="648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实验过程重流程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25" name="TextBox 72"/>
            <p:cNvSpPr txBox="1"/>
            <p:nvPr/>
          </p:nvSpPr>
          <p:spPr>
            <a:xfrm>
              <a:off x="13404" y="3647"/>
              <a:ext cx="1115" cy="65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p>
              <a:r>
                <a:rPr lang="en-US" altLang="zh-CN" sz="1800" dirty="0">
                  <a:solidFill>
                    <a:schemeClr val="bg1"/>
                  </a:solidFill>
                  <a:latin typeface="Humnst777 BlkCn BT" panose="020B0803030504020204" pitchFamily="34" charset="0"/>
                </a:rPr>
                <a:t>03</a:t>
              </a:r>
              <a:endParaRPr lang="en-US" altLang="zh-CN" sz="1800" dirty="0">
                <a:solidFill>
                  <a:schemeClr val="bg1"/>
                </a:solidFill>
                <a:latin typeface="Humnst777 BlkCn BT" panose="020B0803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longjun.deng\Desktop\图片3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5066" r="15499" b="1976"/>
          <a:stretch>
            <a:fillRect/>
          </a:stretch>
        </p:blipFill>
        <p:spPr bwMode="auto">
          <a:xfrm>
            <a:off x="1" y="-1"/>
            <a:ext cx="13681074" cy="79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6" b="7127"/>
          <a:stretch>
            <a:fillRect/>
          </a:stretch>
        </p:blipFill>
        <p:spPr bwMode="auto">
          <a:xfrm>
            <a:off x="5334962" y="-1"/>
            <a:ext cx="8346113" cy="792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234655" y="3509991"/>
            <a:ext cx="6342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感谢您的聆听！</a:t>
            </a:r>
            <a:endParaRPr lang="zh-CN" altLang="en-US" sz="7200" b="1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400221" y="4638530"/>
            <a:ext cx="5893446" cy="369332"/>
            <a:chOff x="7722433" y="4441589"/>
            <a:chExt cx="4298857" cy="369332"/>
          </a:xfrm>
        </p:grpSpPr>
        <p:sp>
          <p:nvSpPr>
            <p:cNvPr id="42" name="矩形 41"/>
            <p:cNvSpPr/>
            <p:nvPr/>
          </p:nvSpPr>
          <p:spPr>
            <a:xfrm>
              <a:off x="7722433" y="4468637"/>
              <a:ext cx="4095463" cy="32777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08126" y="4441589"/>
              <a:ext cx="4213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spc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YOU!</a:t>
              </a:r>
              <a:endParaRPr lang="en-US" altLang="zh-CN" sz="1600" spc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49" y="936476"/>
            <a:ext cx="3486514" cy="20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435215" y="3776980"/>
            <a:ext cx="314134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什么是交互设计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35215" y="4260850"/>
            <a:ext cx="278765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交互设计周边学科</a:t>
            </a:r>
            <a:endParaRPr lang="zh-CN" alt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67600" y="4702175"/>
            <a:ext cx="275526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交互设计工作流程</a:t>
            </a:r>
            <a:endParaRPr lang="zh-CN" alt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393561" y="2563043"/>
            <a:ext cx="3335407" cy="1168638"/>
            <a:chOff x="7393561" y="2484942"/>
            <a:chExt cx="3335407" cy="1168638"/>
          </a:xfrm>
        </p:grpSpPr>
        <p:sp>
          <p:nvSpPr>
            <p:cNvPr id="23" name="TextBox 22"/>
            <p:cNvSpPr txBox="1"/>
            <p:nvPr/>
          </p:nvSpPr>
          <p:spPr>
            <a:xfrm>
              <a:off x="7393561" y="2876340"/>
              <a:ext cx="3335407" cy="77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rgbClr val="E74E0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回顾上周内容</a:t>
              </a:r>
              <a:endParaRPr lang="zh-CN" altLang="en-US" sz="4000" dirty="0">
                <a:solidFill>
                  <a:srgbClr val="E74E0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35488" y="2484942"/>
              <a:ext cx="2292893" cy="50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spc="-150" dirty="0" smtClean="0">
                <a:solidFill>
                  <a:srgbClr val="FE693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86853" y="2154519"/>
            <a:ext cx="2168184" cy="2231572"/>
            <a:chOff x="4392265" y="2154519"/>
            <a:chExt cx="2168184" cy="2231572"/>
          </a:xfrm>
        </p:grpSpPr>
        <p:grpSp>
          <p:nvGrpSpPr>
            <p:cNvPr id="32" name="组合 31"/>
            <p:cNvGrpSpPr/>
            <p:nvPr/>
          </p:nvGrpSpPr>
          <p:grpSpPr>
            <a:xfrm>
              <a:off x="4392265" y="2154519"/>
              <a:ext cx="2168184" cy="2231572"/>
              <a:chOff x="1827622" y="1343919"/>
              <a:chExt cx="2304000" cy="23040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椭圆 36"/>
            <p:cNvSpPr/>
            <p:nvPr/>
          </p:nvSpPr>
          <p:spPr>
            <a:xfrm>
              <a:off x="4678970" y="2474541"/>
              <a:ext cx="1594774" cy="1641398"/>
            </a:xfrm>
            <a:prstGeom prst="ellipse">
              <a:avLst/>
            </a:prstGeom>
            <a:solidFill>
              <a:srgbClr val="E74E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1846" rIns="0" bIns="51846" rtlCol="0" anchor="ctr"/>
            <a:lstStyle/>
            <a:p>
              <a:pPr algn="ctr"/>
              <a:r>
                <a:rPr lang="en-US" altLang="zh-CN" sz="7200" b="1" dirty="0" smtClean="0">
                  <a:solidFill>
                    <a:schemeClr val="bg1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01</a:t>
              </a:r>
              <a:endParaRPr lang="zh-CN" altLang="en-US" sz="7200" b="1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6808646" y="2154519"/>
            <a:ext cx="0" cy="29760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5871467" y="2483008"/>
            <a:ext cx="7809608" cy="1449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>
            <a:outerShdw blurRad="1397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95490" y="3070860"/>
            <a:ext cx="4647565" cy="70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E74E0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3D</a:t>
            </a:r>
            <a:r>
              <a:rPr lang="zh-CN" altLang="en-US" sz="3600" dirty="0" smtClean="0">
                <a:solidFill>
                  <a:srgbClr val="E74E0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交互设计干货</a:t>
            </a:r>
            <a:endParaRPr lang="zh-CN" altLang="en-US" sz="3600" dirty="0" smtClean="0">
              <a:solidFill>
                <a:srgbClr val="E74E0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56755" y="4455795"/>
            <a:ext cx="291274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r>
              <a:rPr lang="zh-CN" altLang="en-US" sz="1800" dirty="0" smtClean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环境、界面、互动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6755" y="4937125"/>
            <a:ext cx="42183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</a:t>
            </a:r>
            <a:r>
              <a:rPr lang="en-US" altLang="zh-CN" sz="18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8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</a:t>
            </a:r>
            <a:r>
              <a:rPr lang="en-US" altLang="zh-CN" sz="18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8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交互细节（鼠标事件）</a:t>
            </a:r>
            <a:endParaRPr lang="zh-CN" altLang="en-US" sz="1800" dirty="0" smtClean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56755" y="5424170"/>
            <a:ext cx="339153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按操作方式分类的互动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794819" y="2850645"/>
            <a:ext cx="439118" cy="439276"/>
            <a:chOff x="1463339" y="1072758"/>
            <a:chExt cx="1546058" cy="1546058"/>
          </a:xfrm>
          <a:effectLst>
            <a:outerShdw blurRad="330200" dist="215900" dir="6900000" sx="71000" sy="71000" algn="t" rotWithShape="0">
              <a:prstClr val="black">
                <a:alpha val="54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484232" y="1093651"/>
              <a:ext cx="1504274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508674" y="1980831"/>
            <a:ext cx="2204282" cy="2204282"/>
            <a:chOff x="4508674" y="2118116"/>
            <a:chExt cx="2204282" cy="2204282"/>
          </a:xfrm>
        </p:grpSpPr>
        <p:grpSp>
          <p:nvGrpSpPr>
            <p:cNvPr id="38" name="组合 37"/>
            <p:cNvGrpSpPr/>
            <p:nvPr/>
          </p:nvGrpSpPr>
          <p:grpSpPr>
            <a:xfrm>
              <a:off x="4508674" y="2118116"/>
              <a:ext cx="2204282" cy="2204282"/>
              <a:chOff x="1517331" y="1125257"/>
              <a:chExt cx="2204282" cy="220428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517331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457200" dist="444500" dir="7800000" sx="89000" sy="89000" algn="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E74E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5044082" y="2653915"/>
              <a:ext cx="113346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02</a:t>
              </a:r>
              <a:endParaRPr lang="zh-CN" altLang="en-US" sz="6600" b="1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0234" y="3797962"/>
            <a:ext cx="636938" cy="636938"/>
            <a:chOff x="1517331" y="1125257"/>
            <a:chExt cx="2204282" cy="2204282"/>
          </a:xfrm>
        </p:grpSpPr>
        <p:sp>
          <p:nvSpPr>
            <p:cNvPr id="52" name="椭圆 51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rgbClr val="E74E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895723" y="4318291"/>
            <a:ext cx="636938" cy="636938"/>
            <a:chOff x="1517331" y="1125257"/>
            <a:chExt cx="2204282" cy="2204282"/>
          </a:xfrm>
        </p:grpSpPr>
        <p:sp>
          <p:nvSpPr>
            <p:cNvPr id="55" name="椭圆 54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rgbClr val="FFB3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99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3" grpId="0"/>
      <p:bldP spid="27" grpId="0"/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511621" y="2615343"/>
            <a:ext cx="3673976" cy="3781880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237550" y="1800572"/>
            <a:ext cx="1984314" cy="2042587"/>
            <a:chOff x="1463339" y="1072758"/>
            <a:chExt cx="1546058" cy="1546058"/>
          </a:xfrm>
          <a:effectLst>
            <a:outerShdw blurRad="330200" dist="215900" dir="6900000" sx="91000" sy="91000" algn="t" rotWithShape="0">
              <a:prstClr val="black">
                <a:alpha val="49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478797" y="2048905"/>
            <a:ext cx="1501809" cy="1545911"/>
            <a:chOff x="4207298" y="1512123"/>
            <a:chExt cx="1003762" cy="1003758"/>
          </a:xfrm>
        </p:grpSpPr>
        <p:sp>
          <p:nvSpPr>
            <p:cNvPr id="14" name="椭圆 13"/>
            <p:cNvSpPr/>
            <p:nvPr/>
          </p:nvSpPr>
          <p:spPr>
            <a:xfrm>
              <a:off x="4207298" y="1512123"/>
              <a:ext cx="1003762" cy="1003758"/>
            </a:xfrm>
            <a:prstGeom prst="ellipse">
              <a:avLst/>
            </a:prstGeom>
            <a:solidFill>
              <a:srgbClr val="E74E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F814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97212" y="1820897"/>
              <a:ext cx="624833" cy="31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20780" y="4228661"/>
            <a:ext cx="1984315" cy="2042587"/>
            <a:chOff x="1463339" y="1072758"/>
            <a:chExt cx="1546058" cy="1546058"/>
          </a:xfrm>
          <a:effectLst>
            <a:outerShdw blurRad="330200" dist="215900" dir="6900000" sx="91000" sy="91000" algn="t" rotWithShape="0">
              <a:prstClr val="black">
                <a:alpha val="49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862037" y="4476996"/>
            <a:ext cx="1501810" cy="1545911"/>
            <a:chOff x="3089228" y="3088680"/>
            <a:chExt cx="1003763" cy="1003758"/>
          </a:xfrm>
        </p:grpSpPr>
        <p:sp>
          <p:nvSpPr>
            <p:cNvPr id="19" name="椭圆 18"/>
            <p:cNvSpPr/>
            <p:nvPr/>
          </p:nvSpPr>
          <p:spPr>
            <a:xfrm>
              <a:off x="3089228" y="3088680"/>
              <a:ext cx="1003763" cy="1003758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41212" y="3434088"/>
              <a:ext cx="700535" cy="31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80774" y="4228661"/>
            <a:ext cx="1984315" cy="2042587"/>
            <a:chOff x="1463339" y="1072758"/>
            <a:chExt cx="1546058" cy="1546058"/>
          </a:xfrm>
          <a:effectLst>
            <a:outerShdw blurRad="330200" dist="215900" dir="6900000" sx="91000" sy="91000" algn="t" rotWithShape="0">
              <a:prstClr val="black">
                <a:alpha val="49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22031" y="4476996"/>
            <a:ext cx="1501810" cy="1545911"/>
            <a:chOff x="5305581" y="3088680"/>
            <a:chExt cx="1003763" cy="1003758"/>
          </a:xfrm>
        </p:grpSpPr>
        <p:sp>
          <p:nvSpPr>
            <p:cNvPr id="9" name="椭圆 8"/>
            <p:cNvSpPr/>
            <p:nvPr/>
          </p:nvSpPr>
          <p:spPr>
            <a:xfrm>
              <a:off x="5305581" y="3088680"/>
              <a:ext cx="1003763" cy="1003758"/>
            </a:xfrm>
            <a:prstGeom prst="ellipse">
              <a:avLst/>
            </a:prstGeom>
            <a:solidFill>
              <a:srgbClr val="ECA41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26852" y="3407698"/>
              <a:ext cx="761358" cy="31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Arc 3"/>
          <p:cNvSpPr/>
          <p:nvPr/>
        </p:nvSpPr>
        <p:spPr>
          <a:xfrm rot="1012582">
            <a:off x="4155200" y="2437369"/>
            <a:ext cx="2365459" cy="2434932"/>
          </a:xfrm>
          <a:prstGeom prst="arc">
            <a:avLst/>
          </a:prstGeom>
          <a:ln w="2222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8192" tIns="69096" rIns="138192" bIns="69096"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2" name="Arc 3"/>
          <p:cNvSpPr/>
          <p:nvPr/>
        </p:nvSpPr>
        <p:spPr>
          <a:xfrm rot="8151960">
            <a:off x="3046973" y="4464512"/>
            <a:ext cx="2365459" cy="2434932"/>
          </a:xfrm>
          <a:prstGeom prst="arc">
            <a:avLst/>
          </a:prstGeom>
          <a:ln w="2222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8192" tIns="69096" rIns="138192" bIns="69096"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" name="Arc 3"/>
          <p:cNvSpPr/>
          <p:nvPr/>
        </p:nvSpPr>
        <p:spPr>
          <a:xfrm rot="15479340">
            <a:off x="1795808" y="2533405"/>
            <a:ext cx="2434932" cy="2365459"/>
          </a:xfrm>
          <a:prstGeom prst="arc">
            <a:avLst/>
          </a:prstGeom>
          <a:ln w="2222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8192" tIns="69096" rIns="138192" bIns="69096"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888403" y="2373876"/>
            <a:ext cx="3944620" cy="521423"/>
            <a:chOff x="1155515" y="1431873"/>
            <a:chExt cx="2636460" cy="338559"/>
          </a:xfrm>
        </p:grpSpPr>
        <p:cxnSp>
          <p:nvCxnSpPr>
            <p:cNvPr id="59" name="Straight Connector 38"/>
            <p:cNvCxnSpPr/>
            <p:nvPr/>
          </p:nvCxnSpPr>
          <p:spPr bwMode="auto">
            <a:xfrm flipV="1">
              <a:off x="1190045" y="1770430"/>
              <a:ext cx="2034652" cy="2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/>
            <p:cNvGrpSpPr/>
            <p:nvPr/>
          </p:nvGrpSpPr>
          <p:grpSpPr>
            <a:xfrm>
              <a:off x="1155515" y="1431873"/>
              <a:ext cx="2636460" cy="277069"/>
              <a:chOff x="1155515" y="1431873"/>
              <a:chExt cx="2636460" cy="277069"/>
            </a:xfrm>
          </p:grpSpPr>
          <p:sp>
            <p:nvSpPr>
              <p:cNvPr id="61" name="Rounded Rectangle 43"/>
              <p:cNvSpPr/>
              <p:nvPr/>
            </p:nvSpPr>
            <p:spPr>
              <a:xfrm>
                <a:off x="1155515" y="1463818"/>
                <a:ext cx="720000" cy="243888"/>
              </a:xfrm>
              <a:prstGeom prst="roundRect">
                <a:avLst>
                  <a:gd name="adj" fmla="val 46832"/>
                </a:avLst>
              </a:prstGeom>
              <a:solidFill>
                <a:srgbClr val="E74E09"/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199751" y="1477431"/>
                <a:ext cx="631528" cy="218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id-ID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影响因素</a:t>
                </a:r>
                <a:endPara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18611" y="1431873"/>
                <a:ext cx="1873364" cy="277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交互三大影响因素</a:t>
                </a:r>
                <a:endPara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</p:grpSp>
      <p:grpSp>
        <p:nvGrpSpPr>
          <p:cNvPr id="64" name="Group 21"/>
          <p:cNvGrpSpPr/>
          <p:nvPr/>
        </p:nvGrpSpPr>
        <p:grpSpPr>
          <a:xfrm>
            <a:off x="7704307" y="4408602"/>
            <a:ext cx="5081905" cy="1083310"/>
            <a:chOff x="4608212" y="2925551"/>
            <a:chExt cx="3396586" cy="703392"/>
          </a:xfrm>
        </p:grpSpPr>
        <p:sp>
          <p:nvSpPr>
            <p:cNvPr id="65" name="TextBox 64"/>
            <p:cNvSpPr txBox="1"/>
            <p:nvPr/>
          </p:nvSpPr>
          <p:spPr>
            <a:xfrm>
              <a:off x="4608212" y="2925551"/>
              <a:ext cx="571504" cy="59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2.</a:t>
              </a:r>
              <a:endParaRPr lang="id-ID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66" name="Rectangle 23"/>
            <p:cNvSpPr/>
            <p:nvPr/>
          </p:nvSpPr>
          <p:spPr>
            <a:xfrm>
              <a:off x="5072097" y="3035224"/>
              <a:ext cx="2932701" cy="59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界面设计和控件的使用，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将信息进行分类梳理，让用户快速识别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Group 24"/>
          <p:cNvGrpSpPr/>
          <p:nvPr/>
        </p:nvGrpSpPr>
        <p:grpSpPr>
          <a:xfrm>
            <a:off x="7704633" y="5637323"/>
            <a:ext cx="4218073" cy="1083124"/>
            <a:chOff x="4608212" y="2925551"/>
            <a:chExt cx="2819227" cy="703271"/>
          </a:xfrm>
        </p:grpSpPr>
        <p:sp>
          <p:nvSpPr>
            <p:cNvPr id="68" name="TextBox 67"/>
            <p:cNvSpPr txBox="1"/>
            <p:nvPr/>
          </p:nvSpPr>
          <p:spPr>
            <a:xfrm>
              <a:off x="4608212" y="2925551"/>
              <a:ext cx="571504" cy="59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3</a:t>
              </a:r>
              <a:r>
                <a:rPr lang="id-ID" altLang="zh-CN" sz="5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id-ID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69" name="Rectangle 26"/>
            <p:cNvSpPr/>
            <p:nvPr/>
          </p:nvSpPr>
          <p:spPr>
            <a:xfrm>
              <a:off x="5072066" y="3035103"/>
              <a:ext cx="2355373" cy="59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互动是基于对设备的研究和造作习惯的研究与归纳。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Group 20"/>
          <p:cNvGrpSpPr/>
          <p:nvPr/>
        </p:nvGrpSpPr>
        <p:grpSpPr>
          <a:xfrm>
            <a:off x="7722722" y="3193178"/>
            <a:ext cx="4110336" cy="1063282"/>
            <a:chOff x="4608212" y="2925552"/>
            <a:chExt cx="2747219" cy="782392"/>
          </a:xfrm>
        </p:grpSpPr>
        <p:sp>
          <p:nvSpPr>
            <p:cNvPr id="71" name="TextBox 70"/>
            <p:cNvSpPr txBox="1"/>
            <p:nvPr/>
          </p:nvSpPr>
          <p:spPr>
            <a:xfrm>
              <a:off x="4608212" y="2925552"/>
              <a:ext cx="571504" cy="67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1</a:t>
              </a:r>
              <a:r>
                <a:rPr lang="id-ID" altLang="zh-CN" sz="5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id-ID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72" name="Rectangle 19"/>
            <p:cNvSpPr/>
            <p:nvPr/>
          </p:nvSpPr>
          <p:spPr>
            <a:xfrm>
              <a:off x="5072066" y="3035104"/>
              <a:ext cx="2283365" cy="672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用户的使用环境，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和软件中创造的虚拟环境；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108936" y="216396"/>
            <a:ext cx="3341848" cy="494665"/>
            <a:chOff x="11638016" y="216396"/>
            <a:chExt cx="3341848" cy="494665"/>
          </a:xfrm>
        </p:grpSpPr>
        <p:sp>
          <p:nvSpPr>
            <p:cNvPr id="52" name="TextBox 36"/>
            <p:cNvSpPr txBox="1"/>
            <p:nvPr/>
          </p:nvSpPr>
          <p:spPr>
            <a:xfrm>
              <a:off x="12030289" y="216396"/>
              <a:ext cx="294957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lstStyle/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</a:t>
              </a:r>
              <a:r>
                <a:rPr lang="zh-CN" altLang="en-US" dirty="0" smtClean="0">
                  <a:solidFill>
                    <a:srgbClr val="D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环境、界面、互动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54" name="椭圆 53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27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27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4224234" y="2421392"/>
            <a:ext cx="935873" cy="963356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338019" y="2538518"/>
            <a:ext cx="708307" cy="729107"/>
          </a:xfrm>
          <a:prstGeom prst="ellipse">
            <a:avLst/>
          </a:prstGeom>
          <a:solidFill>
            <a:srgbClr val="E74E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4207524" y="4020559"/>
            <a:ext cx="935873" cy="963356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50"/>
          <p:cNvSpPr/>
          <p:nvPr/>
        </p:nvSpPr>
        <p:spPr>
          <a:xfrm>
            <a:off x="4321309" y="4137685"/>
            <a:ext cx="708307" cy="729107"/>
          </a:xfrm>
          <a:prstGeom prst="ellipse">
            <a:avLst/>
          </a:prstGeom>
          <a:solidFill>
            <a:srgbClr val="E74E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4207524" y="5544988"/>
            <a:ext cx="935873" cy="963356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84232" y="1093652"/>
              <a:ext cx="1504272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椭圆 54"/>
          <p:cNvSpPr/>
          <p:nvPr/>
        </p:nvSpPr>
        <p:spPr>
          <a:xfrm>
            <a:off x="4321309" y="5662114"/>
            <a:ext cx="708307" cy="729107"/>
          </a:xfrm>
          <a:prstGeom prst="ellipse">
            <a:avLst/>
          </a:prstGeom>
          <a:solidFill>
            <a:srgbClr val="E74E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8941754" y="2421392"/>
            <a:ext cx="935873" cy="963356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9055537" y="2538518"/>
            <a:ext cx="708307" cy="729107"/>
          </a:xfrm>
          <a:prstGeom prst="ellipse">
            <a:avLst/>
          </a:prstGeom>
          <a:solidFill>
            <a:srgbClr val="E74E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925044" y="4020559"/>
            <a:ext cx="935873" cy="963356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椭圆 62"/>
          <p:cNvSpPr/>
          <p:nvPr/>
        </p:nvSpPr>
        <p:spPr>
          <a:xfrm>
            <a:off x="9038827" y="4137685"/>
            <a:ext cx="708307" cy="729107"/>
          </a:xfrm>
          <a:prstGeom prst="ellipse">
            <a:avLst/>
          </a:prstGeom>
          <a:solidFill>
            <a:srgbClr val="E74E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8925044" y="5544988"/>
            <a:ext cx="935873" cy="963356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/>
          <p:cNvSpPr/>
          <p:nvPr/>
        </p:nvSpPr>
        <p:spPr>
          <a:xfrm>
            <a:off x="9038827" y="5662114"/>
            <a:ext cx="708307" cy="729107"/>
          </a:xfrm>
          <a:prstGeom prst="ellipse">
            <a:avLst/>
          </a:prstGeom>
          <a:solidFill>
            <a:srgbClr val="E74E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192" tIns="69096" rIns="138192" bIns="69096" rtlCol="0" anchor="ctr"/>
          <a:lstStyle/>
          <a:p>
            <a:pPr algn="ctr"/>
            <a:endParaRPr lang="zh-CN" altLang="en-US"/>
          </a:p>
        </p:txBody>
      </p:sp>
      <p:grpSp>
        <p:nvGrpSpPr>
          <p:cNvPr id="2051" name="组合 2050"/>
          <p:cNvGrpSpPr/>
          <p:nvPr/>
        </p:nvGrpSpPr>
        <p:grpSpPr>
          <a:xfrm>
            <a:off x="5069708" y="1944588"/>
            <a:ext cx="3770794" cy="5226556"/>
            <a:chOff x="3365268" y="1116367"/>
            <a:chExt cx="2520280" cy="3668014"/>
          </a:xfrm>
        </p:grpSpPr>
        <p:pic>
          <p:nvPicPr>
            <p:cNvPr id="4" name="Picture 46" descr="iPhone6_mockup_front_white.png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268" y="1116367"/>
              <a:ext cx="2520280" cy="3668014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573" y="1620423"/>
              <a:ext cx="1524154" cy="2592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10065203" y="2372946"/>
            <a:ext cx="1961682" cy="697473"/>
            <a:chOff x="10065203" y="2372946"/>
            <a:chExt cx="1961682" cy="697473"/>
          </a:xfrm>
        </p:grpSpPr>
        <p:sp>
          <p:nvSpPr>
            <p:cNvPr id="80" name="TextBox 79"/>
            <p:cNvSpPr txBox="1"/>
            <p:nvPr/>
          </p:nvSpPr>
          <p:spPr>
            <a:xfrm>
              <a:off x="10065203" y="2742759"/>
              <a:ext cx="1961682" cy="32766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微软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全息眼镜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086782" y="2372946"/>
              <a:ext cx="1508317" cy="411480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HOLOLENS</a:t>
              </a:r>
              <a:endPara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065203" y="4008843"/>
            <a:ext cx="2348865" cy="685913"/>
            <a:chOff x="10065203" y="4008843"/>
            <a:chExt cx="2348865" cy="685913"/>
          </a:xfrm>
        </p:grpSpPr>
        <p:sp>
          <p:nvSpPr>
            <p:cNvPr id="82" name="TextBox 81"/>
            <p:cNvSpPr txBox="1"/>
            <p:nvPr/>
          </p:nvSpPr>
          <p:spPr>
            <a:xfrm>
              <a:off x="10065203" y="4367096"/>
              <a:ext cx="1961682" cy="32766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体感交互设备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086793" y="4008843"/>
              <a:ext cx="2327275" cy="411480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Kinect</a:t>
              </a:r>
              <a:endPara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065203" y="5611137"/>
            <a:ext cx="2875280" cy="685800"/>
            <a:chOff x="10065203" y="5611137"/>
            <a:chExt cx="2875280" cy="685800"/>
          </a:xfrm>
        </p:grpSpPr>
        <p:sp>
          <p:nvSpPr>
            <p:cNvPr id="84" name="TextBox 83"/>
            <p:cNvSpPr txBox="1"/>
            <p:nvPr/>
          </p:nvSpPr>
          <p:spPr>
            <a:xfrm>
              <a:off x="10065203" y="5969277"/>
              <a:ext cx="2875280" cy="32766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手势识别，可以与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眼镜结合使用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086793" y="5611137"/>
              <a:ext cx="2563495" cy="411480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LEAPMOTIN</a:t>
              </a:r>
              <a:endPara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11945" y="2466865"/>
            <a:ext cx="2273365" cy="732160"/>
            <a:chOff x="1511945" y="2466865"/>
            <a:chExt cx="2273365" cy="732160"/>
          </a:xfrm>
        </p:grpSpPr>
        <p:sp>
          <p:nvSpPr>
            <p:cNvPr id="86" name="TextBox 85"/>
            <p:cNvSpPr txBox="1"/>
            <p:nvPr/>
          </p:nvSpPr>
          <p:spPr>
            <a:xfrm>
              <a:off x="1511945" y="2871365"/>
              <a:ext cx="2273365" cy="32766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鼠标、键盘、游戏手柄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270071" y="2466865"/>
              <a:ext cx="1508317" cy="411480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PC/</a:t>
              </a: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游戏机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619682" y="4033570"/>
            <a:ext cx="2165628" cy="662825"/>
            <a:chOff x="1619682" y="4033570"/>
            <a:chExt cx="2165628" cy="662825"/>
          </a:xfrm>
        </p:grpSpPr>
        <p:sp>
          <p:nvSpPr>
            <p:cNvPr id="88" name="TextBox 87"/>
            <p:cNvSpPr txBox="1"/>
            <p:nvPr/>
          </p:nvSpPr>
          <p:spPr>
            <a:xfrm>
              <a:off x="1619682" y="4368735"/>
              <a:ext cx="2165628" cy="32766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智能触屏电脑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70071" y="4033570"/>
              <a:ext cx="1508317" cy="411480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手机、平板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0645" y="5646082"/>
            <a:ext cx="2934970" cy="685800"/>
            <a:chOff x="850645" y="5646082"/>
            <a:chExt cx="2934970" cy="685800"/>
          </a:xfrm>
        </p:grpSpPr>
        <p:sp>
          <p:nvSpPr>
            <p:cNvPr id="90" name="TextBox 89"/>
            <p:cNvSpPr txBox="1"/>
            <p:nvPr/>
          </p:nvSpPr>
          <p:spPr>
            <a:xfrm>
              <a:off x="850645" y="6004222"/>
              <a:ext cx="2934970" cy="32766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oculus\htc\sony VR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眼镜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\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谷歌眼镜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70071" y="5646082"/>
              <a:ext cx="1508317" cy="411480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VR</a:t>
              </a: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眼镜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sp>
        <p:nvSpPr>
          <p:cNvPr id="2054" name="TextBox 2053"/>
          <p:cNvSpPr txBox="1"/>
          <p:nvPr/>
        </p:nvSpPr>
        <p:spPr>
          <a:xfrm>
            <a:off x="4373292" y="2557436"/>
            <a:ext cx="708307" cy="616169"/>
          </a:xfrm>
          <a:prstGeom prst="rect">
            <a:avLst/>
          </a:prstGeom>
          <a:noFill/>
        </p:spPr>
        <p:txBody>
          <a:bodyPr wrap="square" lIns="138192" tIns="69096" rIns="138192" bIns="69096" rtlCol="0">
            <a:spAutoFit/>
          </a:bodyPr>
          <a:lstStyle>
            <a:defPPr>
              <a:defRPr lang="zh-CN"/>
            </a:defPPr>
            <a:lvl1pPr>
              <a:defRPr sz="3100" b="1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324607" y="4181772"/>
            <a:ext cx="708307" cy="616169"/>
          </a:xfrm>
          <a:prstGeom prst="rect">
            <a:avLst/>
          </a:prstGeom>
          <a:noFill/>
        </p:spPr>
        <p:txBody>
          <a:bodyPr wrap="square" lIns="138192" tIns="69096" rIns="138192" bIns="69096" rtlCol="0">
            <a:spAutoFit/>
          </a:bodyPr>
          <a:lstStyle/>
          <a:p>
            <a:r>
              <a:rPr lang="en-US" altLang="zh-CN" sz="3100" b="1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02</a:t>
            </a:r>
            <a:endParaRPr lang="zh-CN" altLang="en-US" sz="3100" b="1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38019" y="5696249"/>
            <a:ext cx="708307" cy="616169"/>
          </a:xfrm>
          <a:prstGeom prst="rect">
            <a:avLst/>
          </a:prstGeom>
          <a:noFill/>
        </p:spPr>
        <p:txBody>
          <a:bodyPr wrap="square" lIns="138192" tIns="69096" rIns="138192" bIns="69096" rtlCol="0">
            <a:spAutoFit/>
          </a:bodyPr>
          <a:lstStyle/>
          <a:p>
            <a:r>
              <a:rPr lang="en-US" altLang="zh-CN" sz="31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03</a:t>
            </a:r>
            <a:endParaRPr lang="zh-CN" altLang="en-US" sz="31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038826" y="5704572"/>
            <a:ext cx="708307" cy="616169"/>
          </a:xfrm>
          <a:prstGeom prst="rect">
            <a:avLst/>
          </a:prstGeom>
          <a:noFill/>
        </p:spPr>
        <p:txBody>
          <a:bodyPr wrap="square" lIns="138192" tIns="69096" rIns="138192" bIns="69096" rtlCol="0">
            <a:spAutoFit/>
          </a:bodyPr>
          <a:lstStyle>
            <a:defPPr>
              <a:defRPr lang="zh-CN"/>
            </a:defPPr>
            <a:lvl1pPr>
              <a:defRPr sz="3100" b="1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defRPr>
            </a:lvl1pPr>
          </a:lstStyle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9051474" y="4156783"/>
            <a:ext cx="708307" cy="616169"/>
          </a:xfrm>
          <a:prstGeom prst="rect">
            <a:avLst/>
          </a:prstGeom>
          <a:noFill/>
        </p:spPr>
        <p:txBody>
          <a:bodyPr wrap="square" lIns="138192" tIns="69096" rIns="138192" bIns="69096" rtlCol="0">
            <a:spAutoFit/>
          </a:bodyPr>
          <a:lstStyle/>
          <a:p>
            <a:r>
              <a:rPr lang="en-US" altLang="zh-CN" sz="3100" b="1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05</a:t>
            </a:r>
            <a:endParaRPr lang="zh-CN" altLang="en-US" sz="3100" b="1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069387" y="2577786"/>
            <a:ext cx="708307" cy="616169"/>
          </a:xfrm>
          <a:prstGeom prst="rect">
            <a:avLst/>
          </a:prstGeom>
          <a:noFill/>
        </p:spPr>
        <p:txBody>
          <a:bodyPr wrap="square" lIns="138192" tIns="69096" rIns="138192" bIns="69096" rtlCol="0">
            <a:spAutoFit/>
          </a:bodyPr>
          <a:lstStyle>
            <a:defPPr>
              <a:defRPr lang="zh-CN"/>
            </a:defPPr>
            <a:lvl1pPr>
              <a:defRPr sz="3100" b="1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9" name="图片 8" descr="1397451454866_4"/>
          <p:cNvPicPr>
            <a:picLocks noChangeAspect="1"/>
          </p:cNvPicPr>
          <p:nvPr/>
        </p:nvPicPr>
        <p:blipFill>
          <a:blip r:embed="rId3"/>
          <a:srcRect l="14776" t="6476" r="13959" b="2617"/>
          <a:stretch>
            <a:fillRect/>
          </a:stretch>
        </p:blipFill>
        <p:spPr>
          <a:xfrm>
            <a:off x="5198745" y="2141855"/>
            <a:ext cx="3641725" cy="4645660"/>
          </a:xfrm>
          <a:prstGeom prst="rect">
            <a:avLst/>
          </a:prstGeom>
        </p:spPr>
      </p:pic>
      <p:pic>
        <p:nvPicPr>
          <p:cNvPr id="10" name="图片 9" descr="L23842Q53P14"/>
          <p:cNvPicPr>
            <a:picLocks noChangeAspect="1"/>
          </p:cNvPicPr>
          <p:nvPr/>
        </p:nvPicPr>
        <p:blipFill>
          <a:blip r:embed="rId4"/>
          <a:srcRect l="21232" r="12967"/>
          <a:stretch>
            <a:fillRect/>
          </a:stretch>
        </p:blipFill>
        <p:spPr>
          <a:xfrm>
            <a:off x="5200650" y="3042285"/>
            <a:ext cx="3641090" cy="2844165"/>
          </a:xfrm>
          <a:prstGeom prst="rect">
            <a:avLst/>
          </a:prstGeom>
        </p:spPr>
      </p:pic>
      <p:pic>
        <p:nvPicPr>
          <p:cNvPr id="12" name="图片 11" descr="Img4397413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745" y="3763010"/>
            <a:ext cx="3641725" cy="1590040"/>
          </a:xfrm>
          <a:prstGeom prst="rect">
            <a:avLst/>
          </a:prstGeom>
        </p:spPr>
      </p:pic>
      <p:pic>
        <p:nvPicPr>
          <p:cNvPr id="13" name="图片 12" descr="203000312228551337051185449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090" y="2795905"/>
            <a:ext cx="3712210" cy="3712210"/>
          </a:xfrm>
          <a:prstGeom prst="rect">
            <a:avLst/>
          </a:prstGeom>
        </p:spPr>
      </p:pic>
      <p:pic>
        <p:nvPicPr>
          <p:cNvPr id="14" name="图片 13" descr="Cg-4V1QpAquIfjeOAAHird2m9kkAAPlxwK7CUkAAeLF0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090" y="3123565"/>
            <a:ext cx="3726180" cy="27571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108936" y="216396"/>
            <a:ext cx="3341848" cy="494665"/>
            <a:chOff x="11638016" y="216396"/>
            <a:chExt cx="3341848" cy="494665"/>
          </a:xfrm>
        </p:grpSpPr>
        <p:sp>
          <p:nvSpPr>
            <p:cNvPr id="16" name="TextBox 36"/>
            <p:cNvSpPr txBox="1"/>
            <p:nvPr/>
          </p:nvSpPr>
          <p:spPr>
            <a:xfrm>
              <a:off x="12030289" y="216396"/>
              <a:ext cx="294957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</a:t>
              </a:r>
              <a:r>
                <a:rPr lang="zh-CN" altLang="en-US" dirty="0" smtClean="0">
                  <a:solidFill>
                    <a:srgbClr val="D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环境、界面、互动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18" name="椭圆 17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1" name="Rounded Rectangle 43"/>
          <p:cNvSpPr/>
          <p:nvPr/>
        </p:nvSpPr>
        <p:spPr>
          <a:xfrm>
            <a:off x="850900" y="1371600"/>
            <a:ext cx="2085975" cy="300990"/>
          </a:xfrm>
          <a:prstGeom prst="roundRect">
            <a:avLst>
              <a:gd name="adj" fmla="val 46832"/>
            </a:avLst>
          </a:prstGeom>
          <a:solidFill>
            <a:srgbClr val="E74E09"/>
          </a:solidFill>
          <a:ln>
            <a:noFill/>
          </a:ln>
          <a:effectLst>
            <a:outerShdw blurRad="762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22" name="TextBox 52"/>
          <p:cNvSpPr txBox="1"/>
          <p:nvPr/>
        </p:nvSpPr>
        <p:spPr>
          <a:xfrm>
            <a:off x="944980" y="1371653"/>
            <a:ext cx="1897380" cy="335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首先：了解你的设备</a:t>
            </a:r>
            <a:endParaRPr lang="zh-CN" altLang="id-ID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5" grpId="0" animBg="1"/>
      <p:bldP spid="59" grpId="0" animBg="1"/>
      <p:bldP spid="63" grpId="0" animBg="1"/>
      <p:bldP spid="67" grpId="0" animBg="1"/>
      <p:bldP spid="2054" grpId="0"/>
      <p:bldP spid="101" grpId="0"/>
      <p:bldP spid="102" grpId="0"/>
      <p:bldP spid="103" grpId="0"/>
      <p:bldP spid="104" grpId="0"/>
      <p:bldP spid="1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34"/>
          <p:cNvGrpSpPr/>
          <p:nvPr/>
        </p:nvGrpSpPr>
        <p:grpSpPr>
          <a:xfrm flipV="1">
            <a:off x="4351476" y="4501172"/>
            <a:ext cx="1144954" cy="315970"/>
            <a:chOff x="2411139" y="1957382"/>
            <a:chExt cx="1175602" cy="230631"/>
          </a:xfrm>
        </p:grpSpPr>
        <p:cxnSp>
          <p:nvCxnSpPr>
            <p:cNvPr id="116" name="Straight Connector 47"/>
            <p:cNvCxnSpPr/>
            <p:nvPr/>
          </p:nvCxnSpPr>
          <p:spPr>
            <a:xfrm flipH="1" flipV="1">
              <a:off x="3311139" y="1957382"/>
              <a:ext cx="275602" cy="230631"/>
            </a:xfrm>
            <a:prstGeom prst="line">
              <a:avLst/>
            </a:prstGeom>
            <a:ln>
              <a:solidFill>
                <a:srgbClr val="EF81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48"/>
            <p:cNvCxnSpPr/>
            <p:nvPr/>
          </p:nvCxnSpPr>
          <p:spPr>
            <a:xfrm>
              <a:off x="2411139" y="1957383"/>
              <a:ext cx="900000" cy="1588"/>
            </a:xfrm>
            <a:prstGeom prst="line">
              <a:avLst/>
            </a:prstGeom>
            <a:ln>
              <a:solidFill>
                <a:srgbClr val="EF814F"/>
              </a:solidFill>
              <a:headEnd type="oval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593465" y="2266924"/>
            <a:ext cx="2635523" cy="2711001"/>
            <a:chOff x="3669503" y="1878651"/>
            <a:chExt cx="1761501" cy="1760249"/>
          </a:xfrm>
          <a:effectLst/>
        </p:grpSpPr>
        <p:sp>
          <p:nvSpPr>
            <p:cNvPr id="150" name="Arc 18"/>
            <p:cNvSpPr/>
            <p:nvPr/>
          </p:nvSpPr>
          <p:spPr bwMode="auto">
            <a:xfrm>
              <a:off x="3669503" y="1878651"/>
              <a:ext cx="1757363" cy="1760249"/>
            </a:xfrm>
            <a:prstGeom prst="arc">
              <a:avLst>
                <a:gd name="adj1" fmla="val 21446503"/>
                <a:gd name="adj2" fmla="val 5573329"/>
              </a:avLst>
            </a:prstGeom>
            <a:noFill/>
            <a:ln w="3810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hangingPunct="0">
                <a:defRPr/>
              </a:pPr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51" name="Group 22"/>
            <p:cNvGrpSpPr/>
            <p:nvPr/>
          </p:nvGrpSpPr>
          <p:grpSpPr>
            <a:xfrm>
              <a:off x="3669765" y="1878651"/>
              <a:ext cx="1761239" cy="1760249"/>
              <a:chOff x="2474218" y="1178425"/>
              <a:chExt cx="2408778" cy="2407424"/>
            </a:xfrm>
          </p:grpSpPr>
          <p:grpSp>
            <p:nvGrpSpPr>
              <p:cNvPr id="152" name="Group 16"/>
              <p:cNvGrpSpPr/>
              <p:nvPr/>
            </p:nvGrpSpPr>
            <p:grpSpPr>
              <a:xfrm>
                <a:off x="2474218" y="1178425"/>
                <a:ext cx="2408778" cy="2407424"/>
                <a:chOff x="3357014" y="1290628"/>
                <a:chExt cx="2408778" cy="2407424"/>
              </a:xfrm>
            </p:grpSpPr>
            <p:sp>
              <p:nvSpPr>
                <p:cNvPr id="154" name="Arc 13"/>
                <p:cNvSpPr/>
                <p:nvPr/>
              </p:nvSpPr>
              <p:spPr bwMode="auto">
                <a:xfrm>
                  <a:off x="3362315" y="1290628"/>
                  <a:ext cx="2403476" cy="2407424"/>
                </a:xfrm>
                <a:prstGeom prst="arc">
                  <a:avLst>
                    <a:gd name="adj1" fmla="val 10709331"/>
                    <a:gd name="adj2" fmla="val 16157365"/>
                  </a:avLst>
                </a:prstGeom>
                <a:ln w="381000">
                  <a:solidFill>
                    <a:srgbClr val="CC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hangingPunct="0">
                    <a:defRPr/>
                  </a:pPr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55" name="Arc 14"/>
                <p:cNvSpPr/>
                <p:nvPr/>
              </p:nvSpPr>
              <p:spPr bwMode="auto">
                <a:xfrm>
                  <a:off x="3362316" y="1290628"/>
                  <a:ext cx="2403476" cy="2407424"/>
                </a:xfrm>
                <a:prstGeom prst="arc">
                  <a:avLst>
                    <a:gd name="adj1" fmla="val 5292247"/>
                    <a:gd name="adj2" fmla="val 10842428"/>
                  </a:avLst>
                </a:prstGeom>
                <a:ln w="3810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hangingPunct="0">
                    <a:defRPr/>
                  </a:pPr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56" name="Arc 15"/>
                <p:cNvSpPr/>
                <p:nvPr/>
              </p:nvSpPr>
              <p:spPr bwMode="auto">
                <a:xfrm>
                  <a:off x="3357014" y="1290628"/>
                  <a:ext cx="2403476" cy="2407424"/>
                </a:xfrm>
                <a:prstGeom prst="arc">
                  <a:avLst>
                    <a:gd name="adj1" fmla="val 16097285"/>
                    <a:gd name="adj2" fmla="val 98035"/>
                  </a:avLst>
                </a:prstGeom>
                <a:ln w="3810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hangingPunct="0">
                    <a:defRPr/>
                  </a:pPr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sp>
            <p:nvSpPr>
              <p:cNvPr id="153" name="Oval 21"/>
              <p:cNvSpPr/>
              <p:nvPr/>
            </p:nvSpPr>
            <p:spPr>
              <a:xfrm>
                <a:off x="2565258" y="1266137"/>
                <a:ext cx="2231999" cy="2232000"/>
              </a:xfrm>
              <a:prstGeom prst="ellipse">
                <a:avLst/>
              </a:prstGeom>
              <a:noFill/>
              <a:ln w="254000">
                <a:solidFill>
                  <a:schemeClr val="bg1">
                    <a:lumMod val="95000"/>
                    <a:lumOff val="5000"/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46162" y="6002619"/>
            <a:ext cx="9120803" cy="776309"/>
            <a:chOff x="1501264" y="4228771"/>
            <a:chExt cx="6096058" cy="504056"/>
          </a:xfrm>
          <a:solidFill>
            <a:schemeClr val="bg1">
              <a:lumMod val="50000"/>
              <a:alpha val="54000"/>
            </a:schemeClr>
          </a:solidFill>
        </p:grpSpPr>
        <p:sp>
          <p:nvSpPr>
            <p:cNvPr id="188" name="矩形 187"/>
            <p:cNvSpPr/>
            <p:nvPr/>
          </p:nvSpPr>
          <p:spPr>
            <a:xfrm>
              <a:off x="1501264" y="4228771"/>
              <a:ext cx="6096058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2558904" y="4317416"/>
              <a:ext cx="4237350" cy="237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用滴滴打车做一个简单的例子讲解：在交互中从哪几个方面去思考环境如何影响交互设计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356020" y="2945386"/>
            <a:ext cx="1175488" cy="1210006"/>
            <a:chOff x="1463339" y="1072758"/>
            <a:chExt cx="1546058" cy="1546058"/>
          </a:xfrm>
          <a:effectLst>
            <a:outerShdw blurRad="330200" dist="215900" dir="6900000" sx="91000" sy="91000" algn="t" rotWithShape="0">
              <a:prstClr val="black">
                <a:alpha val="49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491528" y="3095642"/>
            <a:ext cx="889656" cy="915780"/>
            <a:chOff x="3089228" y="3088680"/>
            <a:chExt cx="1003763" cy="1003758"/>
          </a:xfrm>
        </p:grpSpPr>
        <p:sp>
          <p:nvSpPr>
            <p:cNvPr id="49" name="椭圆 48"/>
            <p:cNvSpPr/>
            <p:nvPr/>
          </p:nvSpPr>
          <p:spPr>
            <a:xfrm>
              <a:off x="3089228" y="3088680"/>
              <a:ext cx="1003763" cy="1003758"/>
            </a:xfrm>
            <a:prstGeom prst="ellipse">
              <a:avLst/>
            </a:prstGeom>
            <a:solidFill>
              <a:srgbClr val="E74E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70102" y="3256793"/>
              <a:ext cx="781419" cy="653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交互环境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43802" y="2223188"/>
            <a:ext cx="3301365" cy="1348105"/>
            <a:chOff x="526204" y="1910815"/>
            <a:chExt cx="2206528" cy="875323"/>
          </a:xfrm>
        </p:grpSpPr>
        <p:sp>
          <p:nvSpPr>
            <p:cNvPr id="52" name="Rounded Rectangle 43"/>
            <p:cNvSpPr/>
            <p:nvPr/>
          </p:nvSpPr>
          <p:spPr>
            <a:xfrm>
              <a:off x="1952894" y="1917570"/>
              <a:ext cx="768382" cy="195578"/>
            </a:xfrm>
            <a:prstGeom prst="roundRect">
              <a:avLst>
                <a:gd name="adj" fmla="val 46832"/>
              </a:avLst>
            </a:prstGeom>
            <a:solidFill>
              <a:srgbClr val="E74E09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21319" y="1910815"/>
              <a:ext cx="631528" cy="218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硬件制约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6204" y="2192419"/>
              <a:ext cx="2206528" cy="59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itchFamily="34" charset="0"/>
                </a:rPr>
                <a:t>PC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itchFamily="34" charset="0"/>
                </a:rPr>
                <a:t>端：</a:t>
              </a:r>
              <a:r>
                <a:rPr lang="zh-CN" alt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itchFamily="34" charset="0"/>
                </a:rPr>
                <a:t>大小、尺寸、分辨率；</a:t>
              </a:r>
              <a:endParaRPr lang="zh-CN" alt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itchFamily="34" charset="0"/>
                </a:rPr>
                <a:t>移动端：材质、重量、形状、其他特征等</a:t>
              </a:r>
              <a:endParaRPr lang="zh-CN" alt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itchFamily="34" charset="0"/>
              </a:endParaRPr>
            </a:p>
            <a:p>
              <a:pPr algn="r">
                <a:lnSpc>
                  <a:spcPct val="150000"/>
                </a:lnSpc>
              </a:pPr>
              <a:endParaRPr lang="zh-CN" alt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269609" y="4410358"/>
            <a:ext cx="2575560" cy="788670"/>
            <a:chOff x="1011310" y="1917570"/>
            <a:chExt cx="1721423" cy="512083"/>
          </a:xfrm>
        </p:grpSpPr>
        <p:sp>
          <p:nvSpPr>
            <p:cNvPr id="57" name="Rounded Rectangle 43"/>
            <p:cNvSpPr/>
            <p:nvPr/>
          </p:nvSpPr>
          <p:spPr>
            <a:xfrm>
              <a:off x="1952894" y="1917570"/>
              <a:ext cx="768382" cy="195578"/>
            </a:xfrm>
            <a:prstGeom prst="roundRect">
              <a:avLst>
                <a:gd name="adj" fmla="val 46832"/>
              </a:avLst>
            </a:prstGeom>
            <a:solidFill>
              <a:srgbClr val="E74E09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21319" y="1920239"/>
              <a:ext cx="631528" cy="218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使用场景</a:t>
              </a:r>
              <a:endParaRPr lang="zh-CN" alt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11310" y="2192165"/>
              <a:ext cx="1721423" cy="23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itchFamily="34" charset="0"/>
                </a:rPr>
                <a:t>在什么地方用：用户使用场景模拟</a:t>
              </a:r>
              <a:endParaRPr lang="zh-CN" alt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itchFamily="34" charset="0"/>
              </a:endParaRPr>
            </a:p>
          </p:txBody>
        </p:sp>
      </p:grpSp>
      <p:grpSp>
        <p:nvGrpSpPr>
          <p:cNvPr id="62" name="Group 34"/>
          <p:cNvGrpSpPr/>
          <p:nvPr/>
        </p:nvGrpSpPr>
        <p:grpSpPr>
          <a:xfrm>
            <a:off x="4351476" y="2384199"/>
            <a:ext cx="1144954" cy="315970"/>
            <a:chOff x="2411139" y="1957382"/>
            <a:chExt cx="1175602" cy="230631"/>
          </a:xfrm>
        </p:grpSpPr>
        <p:cxnSp>
          <p:nvCxnSpPr>
            <p:cNvPr id="63" name="Straight Connector 47"/>
            <p:cNvCxnSpPr/>
            <p:nvPr/>
          </p:nvCxnSpPr>
          <p:spPr>
            <a:xfrm flipH="1" flipV="1">
              <a:off x="3311139" y="1957382"/>
              <a:ext cx="275602" cy="230631"/>
            </a:xfrm>
            <a:prstGeom prst="line">
              <a:avLst/>
            </a:prstGeom>
            <a:ln>
              <a:solidFill>
                <a:srgbClr val="EF81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8"/>
            <p:cNvCxnSpPr/>
            <p:nvPr/>
          </p:nvCxnSpPr>
          <p:spPr>
            <a:xfrm>
              <a:off x="2411139" y="1957383"/>
              <a:ext cx="900000" cy="1588"/>
            </a:xfrm>
            <a:prstGeom prst="line">
              <a:avLst/>
            </a:prstGeom>
            <a:ln>
              <a:solidFill>
                <a:srgbClr val="EF814F"/>
              </a:solidFill>
              <a:headEnd type="oval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34"/>
          <p:cNvGrpSpPr/>
          <p:nvPr/>
        </p:nvGrpSpPr>
        <p:grpSpPr>
          <a:xfrm flipH="1" flipV="1">
            <a:off x="8257781" y="4501172"/>
            <a:ext cx="1144954" cy="315970"/>
            <a:chOff x="2411139" y="1957382"/>
            <a:chExt cx="1175602" cy="230631"/>
          </a:xfrm>
        </p:grpSpPr>
        <p:cxnSp>
          <p:nvCxnSpPr>
            <p:cNvPr id="66" name="Straight Connector 47"/>
            <p:cNvCxnSpPr/>
            <p:nvPr/>
          </p:nvCxnSpPr>
          <p:spPr>
            <a:xfrm flipH="1" flipV="1">
              <a:off x="3311139" y="1957382"/>
              <a:ext cx="275602" cy="230631"/>
            </a:xfrm>
            <a:prstGeom prst="line">
              <a:avLst/>
            </a:prstGeom>
            <a:ln>
              <a:solidFill>
                <a:srgbClr val="EF81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48"/>
            <p:cNvCxnSpPr/>
            <p:nvPr/>
          </p:nvCxnSpPr>
          <p:spPr>
            <a:xfrm>
              <a:off x="2411139" y="1957383"/>
              <a:ext cx="900000" cy="1588"/>
            </a:xfrm>
            <a:prstGeom prst="line">
              <a:avLst/>
            </a:prstGeom>
            <a:ln>
              <a:solidFill>
                <a:srgbClr val="EF814F"/>
              </a:solidFill>
              <a:headEnd type="oval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34"/>
          <p:cNvGrpSpPr/>
          <p:nvPr/>
        </p:nvGrpSpPr>
        <p:grpSpPr>
          <a:xfrm flipH="1">
            <a:off x="8257781" y="2384199"/>
            <a:ext cx="1144954" cy="315970"/>
            <a:chOff x="2411139" y="1957382"/>
            <a:chExt cx="1175602" cy="230631"/>
          </a:xfrm>
        </p:grpSpPr>
        <p:cxnSp>
          <p:nvCxnSpPr>
            <p:cNvPr id="69" name="Straight Connector 47"/>
            <p:cNvCxnSpPr/>
            <p:nvPr/>
          </p:nvCxnSpPr>
          <p:spPr>
            <a:xfrm flipH="1" flipV="1">
              <a:off x="3311139" y="1957382"/>
              <a:ext cx="275602" cy="230631"/>
            </a:xfrm>
            <a:prstGeom prst="line">
              <a:avLst/>
            </a:prstGeom>
            <a:ln>
              <a:solidFill>
                <a:srgbClr val="EF81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48"/>
            <p:cNvCxnSpPr/>
            <p:nvPr/>
          </p:nvCxnSpPr>
          <p:spPr>
            <a:xfrm>
              <a:off x="2411139" y="1957383"/>
              <a:ext cx="900000" cy="1588"/>
            </a:xfrm>
            <a:prstGeom prst="line">
              <a:avLst/>
            </a:prstGeom>
            <a:ln>
              <a:solidFill>
                <a:srgbClr val="EF814F"/>
              </a:solidFill>
              <a:headEnd type="oval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9473767" y="2223187"/>
            <a:ext cx="3848101" cy="1622425"/>
            <a:chOff x="1097890" y="1910815"/>
            <a:chExt cx="2571949" cy="1053439"/>
          </a:xfrm>
        </p:grpSpPr>
        <p:sp>
          <p:nvSpPr>
            <p:cNvPr id="72" name="Rounded Rectangle 43"/>
            <p:cNvSpPr/>
            <p:nvPr/>
          </p:nvSpPr>
          <p:spPr>
            <a:xfrm>
              <a:off x="1140569" y="1917570"/>
              <a:ext cx="768382" cy="195578"/>
            </a:xfrm>
            <a:prstGeom prst="roundRect">
              <a:avLst>
                <a:gd name="adj" fmla="val 46832"/>
              </a:avLst>
            </a:prstGeom>
            <a:solidFill>
              <a:srgbClr val="E74E09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08994" y="1910815"/>
              <a:ext cx="631528" cy="218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操作方式</a:t>
              </a:r>
              <a:endParaRPr lang="zh-CN" alt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97890" y="2192419"/>
              <a:ext cx="2571949" cy="77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方正兰亭纤黑_GBK" panose="02000000000000000000" pitchFamily="2" charset="-122"/>
                </a:rPr>
                <a:t>PC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方正兰亭纤黑_GBK" panose="02000000000000000000" pitchFamily="2" charset="-122"/>
                </a:rPr>
                <a:t>端：单击、双击、长按、拖动、键盘按键 等；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方正兰亭纤黑_GBK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方正兰亭纤黑_GBK" panose="02000000000000000000" pitchFamily="2" charset="-122"/>
                </a:rPr>
                <a:t>移动端：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方正兰亭纤黑_GBK" panose="02000000000000000000" pitchFamily="2" charset="-122"/>
                  <a:sym typeface="+mn-ea"/>
                </a:rPr>
                <a:t>单击、双击、长按、滑动、摇一摇、双指捏合、声控、光感、指纹、重按 等；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方正兰亭纤黑_GBK" panose="02000000000000000000" pitchFamily="2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itchFamily="34" charset="0"/>
                  <a:sym typeface="+mn-ea"/>
                </a:rPr>
                <a:t>其他设备操作类型根据不同设备特征分析。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方正兰亭纤黑_GBK" panose="020000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9473767" y="4410357"/>
            <a:ext cx="2446299" cy="788781"/>
            <a:chOff x="1097890" y="1917570"/>
            <a:chExt cx="1635029" cy="512155"/>
          </a:xfrm>
        </p:grpSpPr>
        <p:sp>
          <p:nvSpPr>
            <p:cNvPr id="76" name="Rounded Rectangle 43"/>
            <p:cNvSpPr/>
            <p:nvPr/>
          </p:nvSpPr>
          <p:spPr>
            <a:xfrm>
              <a:off x="1147022" y="1917570"/>
              <a:ext cx="768382" cy="195578"/>
            </a:xfrm>
            <a:prstGeom prst="roundRect">
              <a:avLst>
                <a:gd name="adj" fmla="val 46832"/>
              </a:avLst>
            </a:prstGeom>
            <a:solidFill>
              <a:srgbClr val="E74E09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15447" y="1920239"/>
              <a:ext cx="631528" cy="218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感官反馈</a:t>
              </a:r>
              <a:endParaRPr lang="zh-CN" alt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97890" y="2192237"/>
              <a:ext cx="1635029" cy="23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itchFamily="34" charset="0"/>
                </a:rPr>
                <a:t>视觉反馈、声音反馈、震动反馈</a:t>
              </a:r>
              <a:endParaRPr lang="zh-CN" alt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108936" y="216396"/>
            <a:ext cx="3341848" cy="494665"/>
            <a:chOff x="11638016" y="216396"/>
            <a:chExt cx="3341848" cy="494665"/>
          </a:xfrm>
        </p:grpSpPr>
        <p:sp>
          <p:nvSpPr>
            <p:cNvPr id="3" name="TextBox 36"/>
            <p:cNvSpPr txBox="1"/>
            <p:nvPr/>
          </p:nvSpPr>
          <p:spPr>
            <a:xfrm>
              <a:off x="12030289" y="216396"/>
              <a:ext cx="294957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</a:t>
              </a:r>
              <a:r>
                <a:rPr lang="zh-CN" altLang="en-US" dirty="0" smtClean="0">
                  <a:solidFill>
                    <a:srgbClr val="D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环境、界面、互动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54" name="椭圆 53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饼形 159"/>
          <p:cNvSpPr/>
          <p:nvPr/>
        </p:nvSpPr>
        <p:spPr>
          <a:xfrm>
            <a:off x="4366217" y="-314769"/>
            <a:ext cx="5210627" cy="5364905"/>
          </a:xfrm>
          <a:prstGeom prst="pie">
            <a:avLst>
              <a:gd name="adj1" fmla="val 0"/>
              <a:gd name="adj2" fmla="val 10800000"/>
            </a:avLst>
          </a:prstGeom>
          <a:ln w="3175">
            <a:gradFill flip="none" rotWithShape="1">
              <a:gsLst>
                <a:gs pos="0">
                  <a:schemeClr val="accent5">
                    <a:lumMod val="0"/>
                    <a:lumOff val="100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  <a:alpha val="4500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3657" tIns="51828" rIns="103657" bIns="51828"/>
          <a:lstStyle/>
          <a:p>
            <a:pPr>
              <a:defRPr/>
            </a:pPr>
            <a:endParaRPr lang="zh-CN" altLang="en-US" sz="1700" dirty="0">
              <a:ea typeface="微软雅黑" panose="020B0503020204020204" pitchFamily="34" charset="-122"/>
            </a:endParaRPr>
          </a:p>
        </p:txBody>
      </p:sp>
      <p:sp>
        <p:nvSpPr>
          <p:cNvPr id="161" name="饼形 160"/>
          <p:cNvSpPr/>
          <p:nvPr/>
        </p:nvSpPr>
        <p:spPr>
          <a:xfrm>
            <a:off x="2493131" y="-2158998"/>
            <a:ext cx="8956804" cy="9222001"/>
          </a:xfrm>
          <a:prstGeom prst="pie">
            <a:avLst>
              <a:gd name="adj1" fmla="val 0"/>
              <a:gd name="adj2" fmla="val 10800000"/>
            </a:avLst>
          </a:prstGeom>
          <a:ln w="3175">
            <a:gradFill flip="none" rotWithShape="1">
              <a:gsLst>
                <a:gs pos="0">
                  <a:schemeClr val="accent5">
                    <a:lumMod val="0"/>
                    <a:lumOff val="100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  <a:alpha val="4500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3657" tIns="51828" rIns="103657" bIns="51828"/>
          <a:lstStyle/>
          <a:p>
            <a:pPr>
              <a:defRPr/>
            </a:pPr>
            <a:endParaRPr lang="zh-CN" altLang="en-US" sz="1700" dirty="0">
              <a:ea typeface="微软雅黑" panose="020B0503020204020204" pitchFamily="34" charset="-122"/>
            </a:endParaRPr>
          </a:p>
        </p:txBody>
      </p:sp>
      <p:sp>
        <p:nvSpPr>
          <p:cNvPr id="162" name="饼形 161"/>
          <p:cNvSpPr/>
          <p:nvPr/>
        </p:nvSpPr>
        <p:spPr>
          <a:xfrm>
            <a:off x="3148333" y="-1551855"/>
            <a:ext cx="7646401" cy="7872799"/>
          </a:xfrm>
          <a:prstGeom prst="pie">
            <a:avLst>
              <a:gd name="adj1" fmla="val 0"/>
              <a:gd name="adj2" fmla="val 10800000"/>
            </a:avLst>
          </a:prstGeom>
          <a:ln w="3175">
            <a:gradFill flip="none" rotWithShape="1">
              <a:gsLst>
                <a:gs pos="0">
                  <a:schemeClr val="accent5">
                    <a:lumMod val="0"/>
                    <a:lumOff val="100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  <a:alpha val="4500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3657" tIns="51828" rIns="103657" bIns="51828"/>
          <a:lstStyle/>
          <a:p>
            <a:pPr>
              <a:defRPr/>
            </a:pPr>
            <a:endParaRPr lang="zh-CN" altLang="en-US" sz="1700" dirty="0">
              <a:ea typeface="微软雅黑" panose="020B0503020204020204" pitchFamily="34" charset="-122"/>
            </a:endParaRPr>
          </a:p>
        </p:txBody>
      </p:sp>
      <p:sp>
        <p:nvSpPr>
          <p:cNvPr id="163" name="饼形 162"/>
          <p:cNvSpPr/>
          <p:nvPr/>
        </p:nvSpPr>
        <p:spPr>
          <a:xfrm>
            <a:off x="3743783" y="-938775"/>
            <a:ext cx="6455506" cy="6646643"/>
          </a:xfrm>
          <a:prstGeom prst="pie">
            <a:avLst>
              <a:gd name="adj1" fmla="val 0"/>
              <a:gd name="adj2" fmla="val 10800000"/>
            </a:avLst>
          </a:prstGeom>
          <a:ln w="3175">
            <a:gradFill flip="none" rotWithShape="1">
              <a:gsLst>
                <a:gs pos="0">
                  <a:schemeClr val="accent5">
                    <a:lumMod val="0"/>
                    <a:lumOff val="100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  <a:alpha val="4500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3657" tIns="51828" rIns="103657" bIns="51828"/>
          <a:lstStyle/>
          <a:p>
            <a:pPr>
              <a:defRPr/>
            </a:pPr>
            <a:endParaRPr lang="zh-CN" altLang="en-US" sz="1700" dirty="0">
              <a:ea typeface="微软雅黑" panose="020B0503020204020204" pitchFamily="34" charset="-122"/>
            </a:endParaRPr>
          </a:p>
        </p:txBody>
      </p:sp>
      <p:cxnSp>
        <p:nvCxnSpPr>
          <p:cNvPr id="164" name="直接连接符 163"/>
          <p:cNvCxnSpPr>
            <a:stCxn id="170" idx="1"/>
          </p:cNvCxnSpPr>
          <p:nvPr/>
        </p:nvCxnSpPr>
        <p:spPr>
          <a:xfrm>
            <a:off x="7726847" y="2984634"/>
            <a:ext cx="2802915" cy="159260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170" idx="6"/>
          </p:cNvCxnSpPr>
          <p:nvPr/>
        </p:nvCxnSpPr>
        <p:spPr>
          <a:xfrm flipH="1" flipV="1">
            <a:off x="3974051" y="2451976"/>
            <a:ext cx="2085413" cy="244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endCxn id="170" idx="2"/>
          </p:cNvCxnSpPr>
          <p:nvPr/>
        </p:nvCxnSpPr>
        <p:spPr>
          <a:xfrm flipH="1" flipV="1">
            <a:off x="7408407" y="3413211"/>
            <a:ext cx="760851" cy="232805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endCxn id="170" idx="4"/>
          </p:cNvCxnSpPr>
          <p:nvPr/>
        </p:nvCxnSpPr>
        <p:spPr>
          <a:xfrm flipV="1">
            <a:off x="5639477" y="3413212"/>
            <a:ext cx="738425" cy="229465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70" idx="5"/>
          </p:cNvCxnSpPr>
          <p:nvPr/>
        </p:nvCxnSpPr>
        <p:spPr>
          <a:xfrm flipH="1">
            <a:off x="3337689" y="2984635"/>
            <a:ext cx="2721774" cy="15759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0"/>
          </p:cNvCxnSpPr>
          <p:nvPr/>
        </p:nvCxnSpPr>
        <p:spPr>
          <a:xfrm flipH="1">
            <a:off x="7726842" y="2454418"/>
            <a:ext cx="2137668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十角星 169"/>
          <p:cNvSpPr/>
          <p:nvPr/>
        </p:nvSpPr>
        <p:spPr>
          <a:xfrm>
            <a:off x="6059465" y="1862604"/>
            <a:ext cx="1667381" cy="1714305"/>
          </a:xfrm>
          <a:prstGeom prst="star10">
            <a:avLst/>
          </a:prstGeom>
          <a:solidFill>
            <a:srgbClr val="1F49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210" tIns="69104" rIns="138210" bIns="69104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3244361" y="1768497"/>
            <a:ext cx="1330503" cy="1369402"/>
            <a:chOff x="1827622" y="1343919"/>
            <a:chExt cx="2304000" cy="2304000"/>
          </a:xfrm>
        </p:grpSpPr>
        <p:sp>
          <p:nvSpPr>
            <p:cNvPr id="175" name="椭圆 17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CC0000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易用</a:t>
              </a:r>
              <a:endParaRPr lang="zh-CN" altLang="en-US" dirty="0">
                <a:solidFill>
                  <a:srgbClr val="CC0000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9864510" y="3892538"/>
            <a:ext cx="1330503" cy="1369402"/>
            <a:chOff x="1827622" y="1343919"/>
            <a:chExt cx="2304000" cy="2304000"/>
          </a:xfrm>
        </p:grpSpPr>
        <p:sp>
          <p:nvSpPr>
            <p:cNvPr id="178" name="椭圆 17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CC0000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乐趣</a:t>
              </a:r>
              <a:endParaRPr lang="zh-CN" altLang="en-US" dirty="0">
                <a:solidFill>
                  <a:srgbClr val="CC0000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7504006" y="5056568"/>
            <a:ext cx="1330503" cy="1369402"/>
            <a:chOff x="1827622" y="1343919"/>
            <a:chExt cx="2304000" cy="2304000"/>
          </a:xfrm>
        </p:grpSpPr>
        <p:sp>
          <p:nvSpPr>
            <p:cNvPr id="181" name="椭圆 18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高效</a:t>
              </a:r>
              <a:endParaRPr lang="zh-CN" altLang="en-US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2672437" y="3875838"/>
            <a:ext cx="1330503" cy="1369402"/>
            <a:chOff x="1827622" y="1343919"/>
            <a:chExt cx="2304000" cy="2304000"/>
          </a:xfrm>
        </p:grpSpPr>
        <p:sp>
          <p:nvSpPr>
            <p:cNvPr id="184" name="椭圆 18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1827622" y="1394133"/>
              <a:ext cx="2303692" cy="2204065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一致性</a:t>
              </a:r>
              <a:endParaRPr lang="zh-CN" altLang="en-US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4974225" y="5023167"/>
            <a:ext cx="1330503" cy="1369402"/>
            <a:chOff x="1827622" y="1343919"/>
            <a:chExt cx="2304000" cy="2304000"/>
          </a:xfrm>
        </p:grpSpPr>
        <p:sp>
          <p:nvSpPr>
            <p:cNvPr id="187" name="椭圆 186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CC0000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信息层次</a:t>
              </a:r>
              <a:endParaRPr lang="zh-CN" altLang="en-US" dirty="0">
                <a:solidFill>
                  <a:srgbClr val="CC0000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9390497" y="1767275"/>
            <a:ext cx="1330503" cy="1369402"/>
            <a:chOff x="1827622" y="1343919"/>
            <a:chExt cx="2304000" cy="2304000"/>
          </a:xfrm>
        </p:grpSpPr>
        <p:sp>
          <p:nvSpPr>
            <p:cNvPr id="190" name="椭圆 18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CC0000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共鸣</a:t>
              </a:r>
              <a:endParaRPr lang="zh-CN" altLang="en-US" dirty="0">
                <a:solidFill>
                  <a:srgbClr val="CC0000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5607057" y="1264162"/>
            <a:ext cx="2585738" cy="2661334"/>
            <a:chOff x="4392265" y="2154519"/>
            <a:chExt cx="2168184" cy="2231572"/>
          </a:xfrm>
        </p:grpSpPr>
        <p:grpSp>
          <p:nvGrpSpPr>
            <p:cNvPr id="193" name="组合 192"/>
            <p:cNvGrpSpPr/>
            <p:nvPr/>
          </p:nvGrpSpPr>
          <p:grpSpPr>
            <a:xfrm>
              <a:off x="4392265" y="2154519"/>
              <a:ext cx="2168184" cy="2231572"/>
              <a:chOff x="1827622" y="1343919"/>
              <a:chExt cx="2304000" cy="2304000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4" name="椭圆 193"/>
            <p:cNvSpPr/>
            <p:nvPr/>
          </p:nvSpPr>
          <p:spPr>
            <a:xfrm>
              <a:off x="4678970" y="2474541"/>
              <a:ext cx="1594774" cy="1641398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1846" rIns="0" bIns="51846" rtlCol="0" anchor="ctr"/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界面</a:t>
              </a:r>
              <a:endParaRPr lang="zh-CN" altLang="en-US" sz="32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108936" y="216396"/>
            <a:ext cx="3341848" cy="494665"/>
            <a:chOff x="11638016" y="216396"/>
            <a:chExt cx="3341848" cy="494665"/>
          </a:xfrm>
        </p:grpSpPr>
        <p:sp>
          <p:nvSpPr>
            <p:cNvPr id="3" name="TextBox 36"/>
            <p:cNvSpPr txBox="1"/>
            <p:nvPr/>
          </p:nvSpPr>
          <p:spPr>
            <a:xfrm>
              <a:off x="12030289" y="216396"/>
              <a:ext cx="294957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</a:t>
              </a:r>
              <a:r>
                <a:rPr lang="zh-CN" altLang="en-US" dirty="0" smtClean="0">
                  <a:solidFill>
                    <a:srgbClr val="D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环境、界面、互动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54" name="椭圆 53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4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4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4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4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4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4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7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7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7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7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7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7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28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78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78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7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7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78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78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7"/>
          <p:cNvSpPr/>
          <p:nvPr/>
        </p:nvSpPr>
        <p:spPr bwMode="auto">
          <a:xfrm>
            <a:off x="5242525" y="2964389"/>
            <a:ext cx="2372421" cy="590220"/>
          </a:xfrm>
          <a:custGeom>
            <a:avLst/>
            <a:gdLst>
              <a:gd name="T0" fmla="*/ 0 w 451"/>
              <a:gd name="T1" fmla="*/ 109 h 109"/>
              <a:gd name="T2" fmla="*/ 64 w 451"/>
              <a:gd name="T3" fmla="*/ 0 h 109"/>
              <a:gd name="T4" fmla="*/ 387 w 451"/>
              <a:gd name="T5" fmla="*/ 0 h 109"/>
              <a:gd name="T6" fmla="*/ 451 w 451"/>
              <a:gd name="T7" fmla="*/ 109 h 109"/>
              <a:gd name="T8" fmla="*/ 0 w 451"/>
              <a:gd name="T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" h="109">
                <a:moveTo>
                  <a:pt x="0" y="109"/>
                </a:moveTo>
                <a:lnTo>
                  <a:pt x="64" y="0"/>
                </a:lnTo>
                <a:lnTo>
                  <a:pt x="387" y="0"/>
                </a:lnTo>
                <a:lnTo>
                  <a:pt x="451" y="109"/>
                </a:lnTo>
                <a:lnTo>
                  <a:pt x="0" y="109"/>
                </a:lnTo>
                <a:close/>
              </a:path>
            </a:pathLst>
          </a:custGeom>
          <a:solidFill>
            <a:srgbClr val="E74E09"/>
          </a:solidFill>
          <a:ln w="5" cap="flat">
            <a:noFill/>
            <a:prstDash val="solid"/>
            <a:miter lim="800000"/>
          </a:ln>
        </p:spPr>
        <p:txBody>
          <a:bodyPr vert="horz" wrap="square" lIns="138192" tIns="69096" rIns="138192" bIns="69096" numCol="1" anchor="ctr" anchorCtr="0" compatLnSpc="1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乐趣性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8"/>
          <p:cNvSpPr/>
          <p:nvPr/>
        </p:nvSpPr>
        <p:spPr bwMode="auto">
          <a:xfrm>
            <a:off x="4769098" y="3825349"/>
            <a:ext cx="3329805" cy="584805"/>
          </a:xfrm>
          <a:custGeom>
            <a:avLst/>
            <a:gdLst>
              <a:gd name="T0" fmla="*/ 0 w 633"/>
              <a:gd name="T1" fmla="*/ 108 h 108"/>
              <a:gd name="T2" fmla="*/ 62 w 633"/>
              <a:gd name="T3" fmla="*/ 0 h 108"/>
              <a:gd name="T4" fmla="*/ 570 w 633"/>
              <a:gd name="T5" fmla="*/ 0 h 108"/>
              <a:gd name="T6" fmla="*/ 633 w 633"/>
              <a:gd name="T7" fmla="*/ 108 h 108"/>
              <a:gd name="T8" fmla="*/ 0 w 6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108">
                <a:moveTo>
                  <a:pt x="0" y="108"/>
                </a:moveTo>
                <a:lnTo>
                  <a:pt x="62" y="0"/>
                </a:lnTo>
                <a:lnTo>
                  <a:pt x="570" y="0"/>
                </a:lnTo>
                <a:lnTo>
                  <a:pt x="633" y="108"/>
                </a:lnTo>
                <a:lnTo>
                  <a:pt x="0" y="108"/>
                </a:lnTo>
                <a:close/>
              </a:path>
            </a:pathLst>
          </a:custGeom>
          <a:solidFill>
            <a:srgbClr val="FFB329"/>
          </a:solidFill>
          <a:ln w="5" cap="flat">
            <a:noFill/>
            <a:prstDash val="solid"/>
            <a:miter lim="800000"/>
          </a:ln>
        </p:spPr>
        <p:txBody>
          <a:bodyPr vert="horz" wrap="square" lIns="138192" tIns="69096" rIns="138192" bIns="69096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易用性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10"/>
          <p:cNvSpPr/>
          <p:nvPr/>
        </p:nvSpPr>
        <p:spPr bwMode="auto">
          <a:xfrm>
            <a:off x="5726480" y="2699055"/>
            <a:ext cx="1551806" cy="265329"/>
          </a:xfrm>
          <a:custGeom>
            <a:avLst/>
            <a:gdLst>
              <a:gd name="T0" fmla="*/ 0 w 295"/>
              <a:gd name="T1" fmla="*/ 0 h 49"/>
              <a:gd name="T2" fmla="*/ 206 w 295"/>
              <a:gd name="T3" fmla="*/ 0 h 49"/>
              <a:gd name="T4" fmla="*/ 295 w 295"/>
              <a:gd name="T5" fmla="*/ 49 h 49"/>
              <a:gd name="T6" fmla="*/ 90 w 295"/>
              <a:gd name="T7" fmla="*/ 49 h 49"/>
              <a:gd name="T8" fmla="*/ 0 w 29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49">
                <a:moveTo>
                  <a:pt x="0" y="0"/>
                </a:moveTo>
                <a:lnTo>
                  <a:pt x="206" y="0"/>
                </a:lnTo>
                <a:lnTo>
                  <a:pt x="295" y="49"/>
                </a:lnTo>
                <a:lnTo>
                  <a:pt x="90" y="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79000"/>
            </a:schemeClr>
          </a:solidFill>
          <a:ln w="5" cap="flat">
            <a:noFill/>
            <a:prstDash val="solid"/>
            <a:miter lim="800000"/>
          </a:ln>
        </p:spPr>
        <p:txBody>
          <a:bodyPr vert="horz" wrap="square" lIns="138192" tIns="69096" rIns="138192" bIns="69096" numCol="1" anchor="t" anchorCtr="0" compatLnSpc="1"/>
          <a:lstStyle/>
          <a:p>
            <a:endParaRPr lang="zh-CN" altLang="en-US"/>
          </a:p>
        </p:txBody>
      </p:sp>
      <p:sp>
        <p:nvSpPr>
          <p:cNvPr id="93" name="Freeform 11"/>
          <p:cNvSpPr/>
          <p:nvPr/>
        </p:nvSpPr>
        <p:spPr bwMode="auto">
          <a:xfrm>
            <a:off x="5242526" y="3554608"/>
            <a:ext cx="2524971" cy="270743"/>
          </a:xfrm>
          <a:custGeom>
            <a:avLst/>
            <a:gdLst>
              <a:gd name="T0" fmla="*/ 0 w 480"/>
              <a:gd name="T1" fmla="*/ 0 h 50"/>
              <a:gd name="T2" fmla="*/ 333 w 480"/>
              <a:gd name="T3" fmla="*/ 0 h 50"/>
              <a:gd name="T4" fmla="*/ 480 w 480"/>
              <a:gd name="T5" fmla="*/ 50 h 50"/>
              <a:gd name="T6" fmla="*/ 146 w 480"/>
              <a:gd name="T7" fmla="*/ 50 h 50"/>
              <a:gd name="T8" fmla="*/ 0 w 480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50">
                <a:moveTo>
                  <a:pt x="0" y="0"/>
                </a:moveTo>
                <a:lnTo>
                  <a:pt x="333" y="0"/>
                </a:lnTo>
                <a:lnTo>
                  <a:pt x="480" y="50"/>
                </a:lnTo>
                <a:lnTo>
                  <a:pt x="146" y="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79000"/>
            </a:schemeClr>
          </a:solidFill>
          <a:ln w="5" cap="flat">
            <a:noFill/>
            <a:prstDash val="solid"/>
            <a:miter lim="800000"/>
          </a:ln>
        </p:spPr>
        <p:txBody>
          <a:bodyPr vert="horz" wrap="square" lIns="138192" tIns="69096" rIns="138192" bIns="69096" numCol="1" anchor="t" anchorCtr="0" compatLnSpc="1"/>
          <a:lstStyle/>
          <a:p>
            <a:endParaRPr lang="zh-CN" altLang="en-US"/>
          </a:p>
        </p:txBody>
      </p:sp>
      <p:sp>
        <p:nvSpPr>
          <p:cNvPr id="94" name="Freeform 12"/>
          <p:cNvSpPr/>
          <p:nvPr/>
        </p:nvSpPr>
        <p:spPr bwMode="auto">
          <a:xfrm>
            <a:off x="4769095" y="4410154"/>
            <a:ext cx="3482354" cy="270743"/>
          </a:xfrm>
          <a:custGeom>
            <a:avLst/>
            <a:gdLst>
              <a:gd name="T0" fmla="*/ 0 w 662"/>
              <a:gd name="T1" fmla="*/ 0 h 50"/>
              <a:gd name="T2" fmla="*/ 461 w 662"/>
              <a:gd name="T3" fmla="*/ 0 h 50"/>
              <a:gd name="T4" fmla="*/ 662 w 662"/>
              <a:gd name="T5" fmla="*/ 50 h 50"/>
              <a:gd name="T6" fmla="*/ 201 w 662"/>
              <a:gd name="T7" fmla="*/ 50 h 50"/>
              <a:gd name="T8" fmla="*/ 0 w 662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2" h="50">
                <a:moveTo>
                  <a:pt x="0" y="0"/>
                </a:moveTo>
                <a:lnTo>
                  <a:pt x="461" y="0"/>
                </a:lnTo>
                <a:lnTo>
                  <a:pt x="662" y="50"/>
                </a:lnTo>
                <a:lnTo>
                  <a:pt x="201" y="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79000"/>
            </a:schemeClr>
          </a:solidFill>
          <a:ln w="5" cap="flat">
            <a:noFill/>
            <a:prstDash val="solid"/>
            <a:miter lim="800000"/>
          </a:ln>
        </p:spPr>
        <p:txBody>
          <a:bodyPr vert="horz" wrap="square" lIns="138192" tIns="69096" rIns="138192" bIns="69096" numCol="1" anchor="t" anchorCtr="0" compatLnSpc="1"/>
          <a:lstStyle/>
          <a:p>
            <a:endParaRPr lang="zh-CN" altLang="en-US"/>
          </a:p>
        </p:txBody>
      </p:sp>
      <p:sp>
        <p:nvSpPr>
          <p:cNvPr id="90" name="Freeform 9"/>
          <p:cNvSpPr/>
          <p:nvPr/>
        </p:nvSpPr>
        <p:spPr bwMode="auto">
          <a:xfrm>
            <a:off x="4037903" y="4680892"/>
            <a:ext cx="4797443" cy="1039651"/>
          </a:xfrm>
          <a:custGeom>
            <a:avLst/>
            <a:gdLst>
              <a:gd name="T0" fmla="*/ 0 w 912"/>
              <a:gd name="T1" fmla="*/ 192 h 192"/>
              <a:gd name="T2" fmla="*/ 111 w 912"/>
              <a:gd name="T3" fmla="*/ 0 h 192"/>
              <a:gd name="T4" fmla="*/ 801 w 912"/>
              <a:gd name="T5" fmla="*/ 0 h 192"/>
              <a:gd name="T6" fmla="*/ 912 w 912"/>
              <a:gd name="T7" fmla="*/ 192 h 192"/>
              <a:gd name="T8" fmla="*/ 0 w 912"/>
              <a:gd name="T9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2" h="192">
                <a:moveTo>
                  <a:pt x="0" y="192"/>
                </a:moveTo>
                <a:lnTo>
                  <a:pt x="111" y="0"/>
                </a:lnTo>
                <a:lnTo>
                  <a:pt x="801" y="0"/>
                </a:lnTo>
                <a:lnTo>
                  <a:pt x="912" y="192"/>
                </a:lnTo>
                <a:lnTo>
                  <a:pt x="0" y="192"/>
                </a:lnTo>
                <a:close/>
              </a:path>
            </a:pathLst>
          </a:custGeom>
          <a:solidFill>
            <a:srgbClr val="E74E09"/>
          </a:solidFill>
          <a:ln w="5" cap="flat">
            <a:noFill/>
            <a:prstDash val="solid"/>
            <a:miter lim="800000"/>
          </a:ln>
          <a:effectLst>
            <a:outerShdw blurRad="114300" dist="38100" dir="5400000" algn="t" rotWithShape="0">
              <a:prstClr val="black">
                <a:alpha val="23000"/>
              </a:prstClr>
            </a:outerShdw>
          </a:effectLst>
        </p:spPr>
        <p:txBody>
          <a:bodyPr vert="horz" wrap="square" lIns="138192" tIns="69096" rIns="138192" bIns="69096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识别性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31050" y="2958465"/>
            <a:ext cx="6000115" cy="758190"/>
            <a:chOff x="11230" y="4659"/>
            <a:chExt cx="9449" cy="1194"/>
          </a:xfrm>
        </p:grpSpPr>
        <p:grpSp>
          <p:nvGrpSpPr>
            <p:cNvPr id="19" name="组合 18"/>
            <p:cNvGrpSpPr/>
            <p:nvPr/>
          </p:nvGrpSpPr>
          <p:grpSpPr>
            <a:xfrm>
              <a:off x="11230" y="4665"/>
              <a:ext cx="7523" cy="1188"/>
              <a:chOff x="4854651" y="2416246"/>
              <a:chExt cx="3192924" cy="489673"/>
            </a:xfrm>
          </p:grpSpPr>
          <p:cxnSp>
            <p:nvCxnSpPr>
              <p:cNvPr id="103" name="Straight Connector 1"/>
              <p:cNvCxnSpPr/>
              <p:nvPr/>
            </p:nvCxnSpPr>
            <p:spPr>
              <a:xfrm>
                <a:off x="4854651" y="2540519"/>
                <a:ext cx="1484239" cy="1549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oval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组合 17"/>
              <p:cNvGrpSpPr/>
              <p:nvPr/>
            </p:nvGrpSpPr>
            <p:grpSpPr>
              <a:xfrm>
                <a:off x="6412546" y="2416246"/>
                <a:ext cx="1635029" cy="489673"/>
                <a:chOff x="6412546" y="2416246"/>
                <a:chExt cx="1635029" cy="489673"/>
              </a:xfrm>
            </p:grpSpPr>
            <p:sp>
              <p:nvSpPr>
                <p:cNvPr id="134" name="Rounded Rectangle 43"/>
                <p:cNvSpPr/>
                <p:nvPr/>
              </p:nvSpPr>
              <p:spPr>
                <a:xfrm>
                  <a:off x="6412546" y="2417674"/>
                  <a:ext cx="817514" cy="220589"/>
                </a:xfrm>
                <a:prstGeom prst="roundRect">
                  <a:avLst>
                    <a:gd name="adj" fmla="val 46832"/>
                  </a:avLst>
                </a:prstGeom>
                <a:solidFill>
                  <a:srgbClr val="E74E09"/>
                </a:solidFill>
                <a:ln>
                  <a:noFill/>
                </a:ln>
                <a:effectLst>
                  <a:outerShdw blurRad="76200" dist="50800" dir="5400000" algn="t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6639808" y="2416246"/>
                  <a:ext cx="376880" cy="218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id-ID" sz="15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吸引</a:t>
                  </a:r>
                  <a:endParaRPr lang="zh-CN" altLang="id-ID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412546" y="2668432"/>
                  <a:ext cx="1635029" cy="237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id-ID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ato" pitchFamily="34" charset="0"/>
                    </a:rPr>
                    <a:t>主题、情感、目标、图片</a:t>
                  </a:r>
                  <a:endParaRPr lang="zh-CN" altLang="id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itchFamily="34" charset="0"/>
                  </a:endParaRPr>
                </a:p>
              </p:txBody>
            </p:sp>
          </p:grpSp>
        </p:grpSp>
        <p:sp>
          <p:nvSpPr>
            <p:cNvPr id="2" name="Rounded Rectangle 43"/>
            <p:cNvSpPr/>
            <p:nvPr/>
          </p:nvSpPr>
          <p:spPr>
            <a:xfrm>
              <a:off x="16827" y="4659"/>
              <a:ext cx="1926" cy="535"/>
            </a:xfrm>
            <a:prstGeom prst="roundRect">
              <a:avLst>
                <a:gd name="adj" fmla="val 46832"/>
              </a:avLst>
            </a:prstGeom>
            <a:solidFill>
              <a:srgbClr val="E74E09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  <p:sp>
          <p:nvSpPr>
            <p:cNvPr id="3" name="Rounded Rectangle 43"/>
            <p:cNvSpPr/>
            <p:nvPr/>
          </p:nvSpPr>
          <p:spPr>
            <a:xfrm>
              <a:off x="18753" y="4659"/>
              <a:ext cx="1926" cy="535"/>
            </a:xfrm>
            <a:prstGeom prst="roundRect">
              <a:avLst>
                <a:gd name="adj" fmla="val 46832"/>
              </a:avLst>
            </a:prstGeom>
            <a:solidFill>
              <a:srgbClr val="E74E09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  <p:sp>
          <p:nvSpPr>
            <p:cNvPr id="4" name="TextBox 134"/>
            <p:cNvSpPr txBox="1"/>
            <p:nvPr/>
          </p:nvSpPr>
          <p:spPr>
            <a:xfrm>
              <a:off x="17346" y="4674"/>
              <a:ext cx="888" cy="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endParaRPr lang="zh-CN" alt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34"/>
            <p:cNvSpPr txBox="1"/>
            <p:nvPr/>
          </p:nvSpPr>
          <p:spPr>
            <a:xfrm>
              <a:off x="19272" y="4659"/>
              <a:ext cx="888" cy="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共鸣</a:t>
              </a:r>
              <a:endParaRPr lang="zh-CN" alt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16000" y="4064000"/>
            <a:ext cx="4939030" cy="768350"/>
            <a:chOff x="1600" y="6400"/>
            <a:chExt cx="7778" cy="1210"/>
          </a:xfrm>
        </p:grpSpPr>
        <p:grpSp>
          <p:nvGrpSpPr>
            <p:cNvPr id="21" name="组合 20"/>
            <p:cNvGrpSpPr/>
            <p:nvPr/>
          </p:nvGrpSpPr>
          <p:grpSpPr>
            <a:xfrm>
              <a:off x="1600" y="6412"/>
              <a:ext cx="7778" cy="1199"/>
              <a:chOff x="767696" y="3136679"/>
              <a:chExt cx="3301290" cy="494354"/>
            </a:xfrm>
          </p:grpSpPr>
          <p:sp>
            <p:nvSpPr>
              <p:cNvPr id="145" name="Rounded Rectangle 43"/>
              <p:cNvSpPr/>
              <p:nvPr/>
            </p:nvSpPr>
            <p:spPr>
              <a:xfrm>
                <a:off x="1915404" y="3141706"/>
                <a:ext cx="805872" cy="201686"/>
              </a:xfrm>
              <a:prstGeom prst="roundRect">
                <a:avLst>
                  <a:gd name="adj" fmla="val 46832"/>
                </a:avLst>
              </a:prstGeom>
              <a:solidFill>
                <a:srgbClr val="E74E09"/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2070042" y="3136679"/>
                <a:ext cx="504204" cy="218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id-ID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易学性</a:t>
                </a:r>
                <a:endPara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9" name="Straight Connector 1"/>
              <p:cNvCxnSpPr/>
              <p:nvPr/>
            </p:nvCxnSpPr>
            <p:spPr>
              <a:xfrm flipH="1">
                <a:off x="2835798" y="3215712"/>
                <a:ext cx="1233188" cy="2263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oval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/>
              <p:cNvSpPr txBox="1"/>
              <p:nvPr/>
            </p:nvSpPr>
            <p:spPr>
              <a:xfrm>
                <a:off x="767696" y="3393545"/>
                <a:ext cx="1965037" cy="237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用户习惯、一致性、简化路径、流畅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  <p:sp>
          <p:nvSpPr>
            <p:cNvPr id="6" name="Rounded Rectangle 43"/>
            <p:cNvSpPr/>
            <p:nvPr/>
          </p:nvSpPr>
          <p:spPr>
            <a:xfrm>
              <a:off x="2378" y="6412"/>
              <a:ext cx="1899" cy="489"/>
            </a:xfrm>
            <a:prstGeom prst="roundRect">
              <a:avLst>
                <a:gd name="adj" fmla="val 46832"/>
              </a:avLst>
            </a:prstGeom>
            <a:solidFill>
              <a:srgbClr val="E74E09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  <p:sp>
          <p:nvSpPr>
            <p:cNvPr id="7" name="TextBox 148"/>
            <p:cNvSpPr txBox="1"/>
            <p:nvPr/>
          </p:nvSpPr>
          <p:spPr>
            <a:xfrm>
              <a:off x="2893" y="6400"/>
              <a:ext cx="888" cy="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</a:t>
              </a:r>
              <a:endParaRPr lang="zh-CN" alt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131050" y="4737100"/>
            <a:ext cx="4776470" cy="758825"/>
            <a:chOff x="11230" y="7460"/>
            <a:chExt cx="7522" cy="1195"/>
          </a:xfrm>
        </p:grpSpPr>
        <p:grpSp>
          <p:nvGrpSpPr>
            <p:cNvPr id="20" name="组合 19"/>
            <p:cNvGrpSpPr/>
            <p:nvPr/>
          </p:nvGrpSpPr>
          <p:grpSpPr>
            <a:xfrm>
              <a:off x="11230" y="7477"/>
              <a:ext cx="7523" cy="1179"/>
              <a:chOff x="4854652" y="3575813"/>
              <a:chExt cx="3192923" cy="485956"/>
            </a:xfrm>
          </p:grpSpPr>
          <p:sp>
            <p:nvSpPr>
              <p:cNvPr id="157" name="Rounded Rectangle 43"/>
              <p:cNvSpPr/>
              <p:nvPr/>
            </p:nvSpPr>
            <p:spPr>
              <a:xfrm>
                <a:off x="6477258" y="3592245"/>
                <a:ext cx="775830" cy="199016"/>
              </a:xfrm>
              <a:prstGeom prst="roundRect">
                <a:avLst>
                  <a:gd name="adj" fmla="val 46832"/>
                </a:avLst>
              </a:prstGeom>
              <a:solidFill>
                <a:srgbClr val="E74E09"/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6676237" y="3575813"/>
                <a:ext cx="400222" cy="21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id-ID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endPara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4" name="Straight Connector 1"/>
              <p:cNvCxnSpPr/>
              <p:nvPr/>
            </p:nvCxnSpPr>
            <p:spPr>
              <a:xfrm>
                <a:off x="4854652" y="3686819"/>
                <a:ext cx="1484239" cy="1549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oval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/>
              <p:cNvSpPr txBox="1"/>
              <p:nvPr/>
            </p:nvSpPr>
            <p:spPr>
              <a:xfrm>
                <a:off x="6412546" y="3824281"/>
                <a:ext cx="1635029" cy="237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信息、整体性、字号、颜色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endParaRPr>
              </a:p>
            </p:txBody>
          </p:sp>
        </p:grpSp>
        <p:sp>
          <p:nvSpPr>
            <p:cNvPr id="8" name="Rounded Rectangle 43"/>
            <p:cNvSpPr/>
            <p:nvPr/>
          </p:nvSpPr>
          <p:spPr>
            <a:xfrm>
              <a:off x="16876" y="7500"/>
              <a:ext cx="1828" cy="483"/>
            </a:xfrm>
            <a:prstGeom prst="roundRect">
              <a:avLst>
                <a:gd name="adj" fmla="val 46832"/>
              </a:avLst>
            </a:prstGeom>
            <a:solidFill>
              <a:srgbClr val="E74E09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  <p:sp>
          <p:nvSpPr>
            <p:cNvPr id="9" name="TextBox 157"/>
            <p:cNvSpPr txBox="1"/>
            <p:nvPr/>
          </p:nvSpPr>
          <p:spPr>
            <a:xfrm>
              <a:off x="17345" y="7460"/>
              <a:ext cx="943" cy="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id-ID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</a:t>
              </a:r>
              <a:endParaRPr lang="zh-CN" alt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虚尾箭头 9"/>
          <p:cNvSpPr/>
          <p:nvPr/>
        </p:nvSpPr>
        <p:spPr>
          <a:xfrm rot="16200000">
            <a:off x="5883910" y="1690370"/>
            <a:ext cx="1080135" cy="936625"/>
          </a:xfrm>
          <a:prstGeom prst="stripedRightArrow">
            <a:avLst/>
          </a:prstGeom>
          <a:gradFill>
            <a:gsLst>
              <a:gs pos="0">
                <a:srgbClr val="E74E09"/>
              </a:gs>
              <a:gs pos="80000">
                <a:srgbClr val="FFC000"/>
              </a:gs>
              <a:gs pos="100000">
                <a:srgbClr val="FFB329"/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Rounded Rectangle 43"/>
          <p:cNvSpPr/>
          <p:nvPr/>
        </p:nvSpPr>
        <p:spPr>
          <a:xfrm>
            <a:off x="850859" y="1356022"/>
            <a:ext cx="1149638" cy="301214"/>
          </a:xfrm>
          <a:prstGeom prst="roundRect">
            <a:avLst>
              <a:gd name="adj" fmla="val 46832"/>
            </a:avLst>
          </a:prstGeom>
          <a:solidFill>
            <a:srgbClr val="E74E09"/>
          </a:solidFill>
          <a:ln>
            <a:noFill/>
          </a:ln>
          <a:effectLst>
            <a:outerShdw blurRad="762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22" name="TextBox 52"/>
          <p:cNvSpPr txBox="1"/>
          <p:nvPr/>
        </p:nvSpPr>
        <p:spPr>
          <a:xfrm>
            <a:off x="953235" y="1338633"/>
            <a:ext cx="944880" cy="335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界面品质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108936" y="216396"/>
            <a:ext cx="3341848" cy="494665"/>
            <a:chOff x="11638016" y="216396"/>
            <a:chExt cx="3341848" cy="494665"/>
          </a:xfrm>
        </p:grpSpPr>
        <p:sp>
          <p:nvSpPr>
            <p:cNvPr id="24" name="TextBox 36"/>
            <p:cNvSpPr txBox="1"/>
            <p:nvPr/>
          </p:nvSpPr>
          <p:spPr>
            <a:xfrm>
              <a:off x="12030289" y="216396"/>
              <a:ext cx="2949575" cy="494665"/>
            </a:xfrm>
            <a:prstGeom prst="rect">
              <a:avLst/>
            </a:prstGeom>
            <a:noFill/>
          </p:spPr>
          <p:txBody>
            <a:bodyPr wrap="none" lIns="103693" tIns="51846" rIns="103693" bIns="51846" rtlCol="0">
              <a:spAutoFit/>
            </a:bodyPr>
            <a:p>
              <a:pPr algn="l"/>
              <a:r>
                <a:rPr lang="zh-CN" altLang="en-US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√</a:t>
              </a:r>
              <a:r>
                <a:rPr lang="zh-CN" altLang="en-US" dirty="0" smtClean="0">
                  <a:solidFill>
                    <a:srgbClr val="D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环境、界面、互动</a:t>
              </a:r>
              <a:endParaRPr lang="zh-CN" altLang="en-US" sz="1600" dirty="0">
                <a:solidFill>
                  <a:srgbClr val="E74E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1638016" y="246431"/>
              <a:ext cx="406366" cy="418246"/>
              <a:chOff x="10727649" y="-269653"/>
              <a:chExt cx="406366" cy="418246"/>
            </a:xfrm>
            <a:effectLst>
              <a:outerShdw blurRad="254000" dist="63500" dir="81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26" name="椭圆 25"/>
              <p:cNvSpPr/>
              <p:nvPr/>
            </p:nvSpPr>
            <p:spPr>
              <a:xfrm>
                <a:off x="10727649" y="-2696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0736443" y="-260602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0787502" y="-208051"/>
                <a:ext cx="286661" cy="29504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1846" rIns="0" bIns="51846" rtlCol="0" anchor="ctr"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9" grpId="0" bldLvl="0" animBg="1"/>
      <p:bldP spid="91" grpId="0" bldLvl="0" animBg="1"/>
      <p:bldP spid="93" grpId="0" bldLvl="0" animBg="1"/>
      <p:bldP spid="94" grpId="0" bldLvl="0" animBg="1"/>
      <p:bldP spid="90" grpId="0" bldLvl="0" animBg="1"/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1860</Words>
  <Application>WPS 演示</Application>
  <PresentationFormat>自定义</PresentationFormat>
  <Paragraphs>407</Paragraphs>
  <Slides>23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DIN Mittelschrift Std</vt:lpstr>
      <vt:lpstr>思源黑体 CN Medium</vt:lpstr>
      <vt:lpstr>思源黑体 CN Bold</vt:lpstr>
      <vt:lpstr>DFGothic-EB</vt:lpstr>
      <vt:lpstr>方正兰亭纤黑_GBK</vt:lpstr>
      <vt:lpstr>华文黑体</vt:lpstr>
      <vt:lpstr>Roboto</vt:lpstr>
      <vt:lpstr>Lato</vt:lpstr>
      <vt:lpstr>Calibri</vt:lpstr>
      <vt:lpstr>Arial Unicode MS</vt:lpstr>
      <vt:lpstr>思源黑体 CN Normal</vt:lpstr>
      <vt:lpstr>Humnst777 BlkCn BT</vt:lpstr>
      <vt:lpstr>日本青柳衡山毛笔字体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国泰安幻灯片模板</dc:title>
  <dc:creator>GTA设计中心</dc:creator>
  <cp:lastModifiedBy>qian.yu</cp:lastModifiedBy>
  <cp:revision>147</cp:revision>
  <dcterms:created xsi:type="dcterms:W3CDTF">2015-11-21T04:10:00Z</dcterms:created>
  <dcterms:modified xsi:type="dcterms:W3CDTF">2016-12-27T04:15:54Z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